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ms-office.activeX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activeX/activeX1.xml" ContentType="application/vnd.ms-office.activeX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1" r:id="rId3"/>
    <p:sldId id="263" r:id="rId4"/>
    <p:sldId id="264" r:id="rId5"/>
    <p:sldId id="272" r:id="rId6"/>
    <p:sldId id="266" r:id="rId7"/>
    <p:sldId id="267" r:id="rId8"/>
    <p:sldId id="268" r:id="rId9"/>
    <p:sldId id="269" r:id="rId10"/>
    <p:sldId id="270" r:id="rId11"/>
    <p:sldId id="273" r:id="rId12"/>
    <p:sldId id="275" r:id="rId13"/>
    <p:sldId id="274" r:id="rId14"/>
    <p:sldId id="279" r:id="rId15"/>
    <p:sldId id="278" r:id="rId16"/>
    <p:sldId id="280" r:id="rId17"/>
  </p:sldIdLst>
  <p:sldSz cx="9144000" cy="6858000" type="screen4x3"/>
  <p:notesSz cx="9144000" cy="6858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C4E90D"/>
    <a:srgbClr val="EE752A"/>
    <a:srgbClr val="FB321D"/>
    <a:srgbClr val="E9B023"/>
    <a:srgbClr val="CDDCFF"/>
    <a:srgbClr val="FF99CC"/>
    <a:srgbClr val="2972B5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2" autoAdjust="0"/>
    <p:restoredTop sz="88667" autoAdjust="0"/>
  </p:normalViewPr>
  <p:slideViewPr>
    <p:cSldViewPr>
      <p:cViewPr>
        <p:scale>
          <a:sx n="62" d="100"/>
          <a:sy n="62" d="100"/>
        </p:scale>
        <p:origin x="-159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482" y="-84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6.xml"/><Relationship Id="rId3" Type="http://schemas.openxmlformats.org/officeDocument/2006/relationships/slide" Target="../slides/slide11.xml"/><Relationship Id="rId7" Type="http://schemas.openxmlformats.org/officeDocument/2006/relationships/slide" Target="../slides/slide6.xml"/><Relationship Id="rId2" Type="http://schemas.openxmlformats.org/officeDocument/2006/relationships/slide" Target="../slides/slide5.xml"/><Relationship Id="rId1" Type="http://schemas.openxmlformats.org/officeDocument/2006/relationships/slide" Target="../slides/slide3.xml"/><Relationship Id="rId6" Type="http://schemas.openxmlformats.org/officeDocument/2006/relationships/slide" Target="../slides/slide15.xml"/><Relationship Id="rId5" Type="http://schemas.openxmlformats.org/officeDocument/2006/relationships/slide" Target="../slides/slide13.xml"/><Relationship Id="rId4" Type="http://schemas.openxmlformats.org/officeDocument/2006/relationships/slide" Target="../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651810-15CA-4DFA-A577-ED6684B2077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9CF0E4-22BD-4DC7-A93A-29C9C97B4C8A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3200" b="1" dirty="0" smtClean="0">
              <a:hlinkClick xmlns:r="http://schemas.openxmlformats.org/officeDocument/2006/relationships" r:id="rId1" action="ppaction://hlinksldjump"/>
            </a:rPr>
            <a:t>Характеристика ХЭ</a:t>
          </a:r>
          <a:endParaRPr lang="ru-RU" sz="3200" b="1" dirty="0"/>
        </a:p>
      </dgm:t>
    </dgm:pt>
    <dgm:pt modelId="{0D659595-9AAA-486B-8229-B4B84875D56A}" type="parTrans" cxnId="{DC825701-C9E8-4354-A0B4-863E6FE05F1E}">
      <dgm:prSet/>
      <dgm:spPr/>
      <dgm:t>
        <a:bodyPr/>
        <a:lstStyle/>
        <a:p>
          <a:endParaRPr lang="ru-RU"/>
        </a:p>
      </dgm:t>
    </dgm:pt>
    <dgm:pt modelId="{71850638-02FD-48C3-934F-F7F8998CCF80}" type="sibTrans" cxnId="{DC825701-C9E8-4354-A0B4-863E6FE05F1E}">
      <dgm:prSet/>
      <dgm:spPr/>
      <dgm:t>
        <a:bodyPr/>
        <a:lstStyle/>
        <a:p>
          <a:endParaRPr lang="ru-RU"/>
        </a:p>
      </dgm:t>
    </dgm:pt>
    <dgm:pt modelId="{4DF4CD79-90E5-4A5C-A296-A724CD447F2B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3200" b="1" dirty="0" smtClean="0">
              <a:hlinkClick xmlns:r="http://schemas.openxmlformats.org/officeDocument/2006/relationships" r:id="rId2" action="ppaction://hlinksldjump"/>
            </a:rPr>
            <a:t>Электронное строение </a:t>
          </a:r>
          <a:endParaRPr lang="ru-RU" sz="3200" b="1" dirty="0"/>
        </a:p>
      </dgm:t>
    </dgm:pt>
    <dgm:pt modelId="{C42BDD3E-C7E5-411F-862C-2C0A4B78A809}" type="parTrans" cxnId="{E85C91D4-C439-4AC6-8795-48C272379FFF}">
      <dgm:prSet/>
      <dgm:spPr/>
      <dgm:t>
        <a:bodyPr/>
        <a:lstStyle/>
        <a:p>
          <a:endParaRPr lang="ru-RU"/>
        </a:p>
      </dgm:t>
    </dgm:pt>
    <dgm:pt modelId="{EFB545E4-A3D3-495E-A075-D38A5BD732CA}" type="sibTrans" cxnId="{E85C91D4-C439-4AC6-8795-48C272379FFF}">
      <dgm:prSet/>
      <dgm:spPr/>
      <dgm:t>
        <a:bodyPr/>
        <a:lstStyle/>
        <a:p>
          <a:endParaRPr lang="ru-RU"/>
        </a:p>
      </dgm:t>
    </dgm:pt>
    <dgm:pt modelId="{F9B23CAE-315B-40B3-81D1-C80910B0AB54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3200" b="1" dirty="0" smtClean="0">
              <a:hlinkClick xmlns:r="http://schemas.openxmlformats.org/officeDocument/2006/relationships" r:id="rId3" action="ppaction://hlinksldjump"/>
            </a:rPr>
            <a:t>Получение</a:t>
          </a:r>
          <a:r>
            <a:rPr lang="en-US" sz="3200" b="1" dirty="0" smtClean="0"/>
            <a:t> </a:t>
          </a:r>
          <a:r>
            <a:rPr lang="ru-RU" sz="3200" b="1" dirty="0" smtClean="0"/>
            <a:t>  </a:t>
          </a:r>
          <a:endParaRPr lang="ru-RU" sz="3200" b="1" dirty="0"/>
        </a:p>
      </dgm:t>
    </dgm:pt>
    <dgm:pt modelId="{03F8FEC1-67A0-473C-9821-5B365ED44DE1}" type="parTrans" cxnId="{518EF6A1-AC3B-444B-B6CB-B316781E18DB}">
      <dgm:prSet/>
      <dgm:spPr/>
      <dgm:t>
        <a:bodyPr/>
        <a:lstStyle/>
        <a:p>
          <a:endParaRPr lang="ru-RU"/>
        </a:p>
      </dgm:t>
    </dgm:pt>
    <dgm:pt modelId="{2A935B03-AE7F-4E68-B85F-2359456608D1}" type="sibTrans" cxnId="{518EF6A1-AC3B-444B-B6CB-B316781E18DB}">
      <dgm:prSet/>
      <dgm:spPr/>
      <dgm:t>
        <a:bodyPr/>
        <a:lstStyle/>
        <a:p>
          <a:endParaRPr lang="ru-RU"/>
        </a:p>
      </dgm:t>
    </dgm:pt>
    <dgm:pt modelId="{6DCB7402-F781-4F3C-BB8D-535D7C993027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3200" b="1" dirty="0" smtClean="0">
              <a:hlinkClick xmlns:r="http://schemas.openxmlformats.org/officeDocument/2006/relationships" r:id="rId4" action="ppaction://hlinksldjump"/>
            </a:rPr>
            <a:t>Физические свойства</a:t>
          </a:r>
          <a:r>
            <a:rPr lang="en-US" sz="3200" b="1" dirty="0" smtClean="0">
              <a:hlinkClick xmlns:r="http://schemas.openxmlformats.org/officeDocument/2006/relationships" r:id="rId4" action="ppaction://hlinksldjump"/>
            </a:rPr>
            <a:t> </a:t>
          </a:r>
          <a:r>
            <a:rPr lang="ru-RU" sz="3200" b="1" dirty="0" smtClean="0">
              <a:hlinkClick xmlns:r="http://schemas.openxmlformats.org/officeDocument/2006/relationships" r:id="rId4" action="ppaction://hlinksldjump"/>
            </a:rPr>
            <a:t> </a:t>
          </a:r>
          <a:endParaRPr lang="ru-RU" sz="3200" b="1" dirty="0"/>
        </a:p>
      </dgm:t>
    </dgm:pt>
    <dgm:pt modelId="{18AB3B97-68DC-457B-90FE-0B4B97A20FD8}" type="parTrans" cxnId="{FEA18721-2B17-4819-B018-5AFA67EF44D5}">
      <dgm:prSet/>
      <dgm:spPr/>
      <dgm:t>
        <a:bodyPr/>
        <a:lstStyle/>
        <a:p>
          <a:endParaRPr lang="ru-RU"/>
        </a:p>
      </dgm:t>
    </dgm:pt>
    <dgm:pt modelId="{23613186-0CEF-4F56-922E-6DE4066DBBA4}" type="sibTrans" cxnId="{FEA18721-2B17-4819-B018-5AFA67EF44D5}">
      <dgm:prSet/>
      <dgm:spPr/>
      <dgm:t>
        <a:bodyPr/>
        <a:lstStyle/>
        <a:p>
          <a:endParaRPr lang="ru-RU"/>
        </a:p>
      </dgm:t>
    </dgm:pt>
    <dgm:pt modelId="{E61D2C84-2315-4647-9189-C0DF8A58A12A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3200" b="1" dirty="0" smtClean="0">
              <a:hlinkClick xmlns:r="http://schemas.openxmlformats.org/officeDocument/2006/relationships" r:id="rId5" action="ppaction://hlinksldjump"/>
            </a:rPr>
            <a:t>Химические свойства</a:t>
          </a:r>
          <a:r>
            <a:rPr lang="en-US" sz="3200" b="1" dirty="0" smtClean="0">
              <a:hlinkClick xmlns:r="http://schemas.openxmlformats.org/officeDocument/2006/relationships" r:id="rId5" action="ppaction://hlinksldjump"/>
            </a:rPr>
            <a:t> </a:t>
          </a:r>
          <a:endParaRPr lang="ru-RU" sz="3200" b="1" dirty="0"/>
        </a:p>
      </dgm:t>
    </dgm:pt>
    <dgm:pt modelId="{F1A481C2-7901-4060-BF83-6E57F3ACC36B}" type="parTrans" cxnId="{2E0D7190-2728-43F4-AF27-09D323882949}">
      <dgm:prSet/>
      <dgm:spPr/>
      <dgm:t>
        <a:bodyPr/>
        <a:lstStyle/>
        <a:p>
          <a:endParaRPr lang="ru-RU"/>
        </a:p>
      </dgm:t>
    </dgm:pt>
    <dgm:pt modelId="{B4EA31FE-1CAD-48F6-8F78-7C389F48330A}" type="sibTrans" cxnId="{2E0D7190-2728-43F4-AF27-09D323882949}">
      <dgm:prSet/>
      <dgm:spPr/>
      <dgm:t>
        <a:bodyPr/>
        <a:lstStyle/>
        <a:p>
          <a:endParaRPr lang="ru-RU"/>
        </a:p>
      </dgm:t>
    </dgm:pt>
    <dgm:pt modelId="{97C3E44C-DE8A-4066-957B-8479CD07CD00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3200" b="1" dirty="0" smtClean="0">
              <a:hlinkClick xmlns:r="http://schemas.openxmlformats.org/officeDocument/2006/relationships" r:id="rId6" action="ppaction://hlinksldjump"/>
            </a:rPr>
            <a:t>Закрепление знаний</a:t>
          </a:r>
          <a:endParaRPr lang="ru-RU" sz="3200" b="1" dirty="0"/>
        </a:p>
      </dgm:t>
    </dgm:pt>
    <dgm:pt modelId="{4BB0CC3B-3481-4C6D-8F11-05B0414F678B}" type="parTrans" cxnId="{04EF5F0B-5F59-4CEE-B982-E1CED2D6A4B7}">
      <dgm:prSet/>
      <dgm:spPr/>
      <dgm:t>
        <a:bodyPr/>
        <a:lstStyle/>
        <a:p>
          <a:endParaRPr lang="ru-RU"/>
        </a:p>
      </dgm:t>
    </dgm:pt>
    <dgm:pt modelId="{ED2EBC31-15D2-4212-807C-7340969C22FA}" type="sibTrans" cxnId="{04EF5F0B-5F59-4CEE-B982-E1CED2D6A4B7}">
      <dgm:prSet/>
      <dgm:spPr/>
      <dgm:t>
        <a:bodyPr/>
        <a:lstStyle/>
        <a:p>
          <a:endParaRPr lang="ru-RU"/>
        </a:p>
      </dgm:t>
    </dgm:pt>
    <dgm:pt modelId="{91A85ED4-7F0D-468A-B8A4-87614A5F2323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3200" b="1" dirty="0" smtClean="0">
              <a:hlinkClick xmlns:r="http://schemas.openxmlformats.org/officeDocument/2006/relationships" r:id="rId7" action="ppaction://hlinksldjump"/>
            </a:rPr>
            <a:t>Распространение в природе</a:t>
          </a:r>
          <a:endParaRPr lang="ru-RU" sz="3200" b="1" dirty="0"/>
        </a:p>
      </dgm:t>
    </dgm:pt>
    <dgm:pt modelId="{E93CC6DB-B496-4FF3-A3AB-F287A0D609E7}" type="sibTrans" cxnId="{55BF5D44-28B6-4EDC-9FA7-F71C0E1F65A1}">
      <dgm:prSet/>
      <dgm:spPr/>
      <dgm:t>
        <a:bodyPr/>
        <a:lstStyle/>
        <a:p>
          <a:endParaRPr lang="ru-RU"/>
        </a:p>
      </dgm:t>
    </dgm:pt>
    <dgm:pt modelId="{7D4D1533-855C-4D23-9BB2-22E1B17E0F36}" type="parTrans" cxnId="{55BF5D44-28B6-4EDC-9FA7-F71C0E1F65A1}">
      <dgm:prSet/>
      <dgm:spPr/>
      <dgm:t>
        <a:bodyPr/>
        <a:lstStyle/>
        <a:p>
          <a:endParaRPr lang="ru-RU"/>
        </a:p>
      </dgm:t>
    </dgm:pt>
    <dgm:pt modelId="{4035911F-B72E-4329-8A87-C07D9D028F27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dirty="0" smtClean="0">
              <a:hlinkClick xmlns:r="http://schemas.openxmlformats.org/officeDocument/2006/relationships" r:id="rId8" action="ppaction://hlinksldjump"/>
            </a:rPr>
            <a:t>Дополнительный материал</a:t>
          </a:r>
          <a:endParaRPr lang="ru-RU" sz="1800" b="1" dirty="0"/>
        </a:p>
      </dgm:t>
    </dgm:pt>
    <dgm:pt modelId="{5436DB04-AB44-4166-B0C4-306C25AD58EC}" type="parTrans" cxnId="{2123D4C9-16FA-429B-8E85-B4E216EC4726}">
      <dgm:prSet/>
      <dgm:spPr/>
      <dgm:t>
        <a:bodyPr/>
        <a:lstStyle/>
        <a:p>
          <a:endParaRPr lang="ru-RU"/>
        </a:p>
      </dgm:t>
    </dgm:pt>
    <dgm:pt modelId="{3F5C149B-AB5E-475E-AEA3-C35F8F9D7AF0}" type="sibTrans" cxnId="{2123D4C9-16FA-429B-8E85-B4E216EC4726}">
      <dgm:prSet/>
      <dgm:spPr/>
      <dgm:t>
        <a:bodyPr/>
        <a:lstStyle/>
        <a:p>
          <a:endParaRPr lang="ru-RU"/>
        </a:p>
      </dgm:t>
    </dgm:pt>
    <dgm:pt modelId="{3BA14DC9-170B-460D-AD5D-2D5071D100EB}" type="pres">
      <dgm:prSet presAssocID="{2A651810-15CA-4DFA-A577-ED6684B2077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875D13-DDDF-44D0-B1D3-081E8A6433EC}" type="pres">
      <dgm:prSet presAssocID="{3C9CF0E4-22BD-4DC7-A93A-29C9C97B4C8A}" presName="parentLin" presStyleCnt="0"/>
      <dgm:spPr/>
      <dgm:t>
        <a:bodyPr/>
        <a:lstStyle/>
        <a:p>
          <a:endParaRPr lang="ru-RU"/>
        </a:p>
      </dgm:t>
    </dgm:pt>
    <dgm:pt modelId="{6A965F8D-1F1B-420A-A84D-C7AEE5132855}" type="pres">
      <dgm:prSet presAssocID="{3C9CF0E4-22BD-4DC7-A93A-29C9C97B4C8A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A60683B8-7AAE-4A50-80DE-669CF51A48B2}" type="pres">
      <dgm:prSet presAssocID="{3C9CF0E4-22BD-4DC7-A93A-29C9C97B4C8A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6D5008-E150-46F2-8F55-67A0D9BE52C3}" type="pres">
      <dgm:prSet presAssocID="{3C9CF0E4-22BD-4DC7-A93A-29C9C97B4C8A}" presName="negativeSpace" presStyleCnt="0"/>
      <dgm:spPr/>
      <dgm:t>
        <a:bodyPr/>
        <a:lstStyle/>
        <a:p>
          <a:endParaRPr lang="ru-RU"/>
        </a:p>
      </dgm:t>
    </dgm:pt>
    <dgm:pt modelId="{C179799E-E90D-437C-A435-FE107DB11FC5}" type="pres">
      <dgm:prSet presAssocID="{3C9CF0E4-22BD-4DC7-A93A-29C9C97B4C8A}" presName="childText" presStyleLbl="conFgAcc1" presStyleIdx="0" presStyleCnt="8">
        <dgm:presLayoutVars>
          <dgm:bulletEnabled val="1"/>
        </dgm:presLayoutVars>
      </dgm:prSet>
      <dgm:spPr>
        <a:noFill/>
      </dgm:spPr>
      <dgm:t>
        <a:bodyPr/>
        <a:lstStyle/>
        <a:p>
          <a:endParaRPr lang="ru-RU"/>
        </a:p>
      </dgm:t>
    </dgm:pt>
    <dgm:pt modelId="{643A8A83-2F9B-435A-A3EA-465323D49827}" type="pres">
      <dgm:prSet presAssocID="{71850638-02FD-48C3-934F-F7F8998CCF80}" presName="spaceBetweenRectangles" presStyleCnt="0"/>
      <dgm:spPr/>
      <dgm:t>
        <a:bodyPr/>
        <a:lstStyle/>
        <a:p>
          <a:endParaRPr lang="ru-RU"/>
        </a:p>
      </dgm:t>
    </dgm:pt>
    <dgm:pt modelId="{0B182BDD-B579-4562-9E18-A4F880648740}" type="pres">
      <dgm:prSet presAssocID="{4DF4CD79-90E5-4A5C-A296-A724CD447F2B}" presName="parentLin" presStyleCnt="0"/>
      <dgm:spPr/>
      <dgm:t>
        <a:bodyPr/>
        <a:lstStyle/>
        <a:p>
          <a:endParaRPr lang="ru-RU"/>
        </a:p>
      </dgm:t>
    </dgm:pt>
    <dgm:pt modelId="{D08D605B-AA30-4B96-8142-61D611560834}" type="pres">
      <dgm:prSet presAssocID="{4DF4CD79-90E5-4A5C-A296-A724CD447F2B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E536F85F-4365-402E-A1BB-420B3ED1FE41}" type="pres">
      <dgm:prSet presAssocID="{4DF4CD79-90E5-4A5C-A296-A724CD447F2B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6545D-4CD8-4206-B914-2EC1E72927E1}" type="pres">
      <dgm:prSet presAssocID="{4DF4CD79-90E5-4A5C-A296-A724CD447F2B}" presName="negativeSpace" presStyleCnt="0"/>
      <dgm:spPr/>
      <dgm:t>
        <a:bodyPr/>
        <a:lstStyle/>
        <a:p>
          <a:endParaRPr lang="ru-RU"/>
        </a:p>
      </dgm:t>
    </dgm:pt>
    <dgm:pt modelId="{7EE7CFA0-30F0-4041-81F8-DD9B60F38DDC}" type="pres">
      <dgm:prSet presAssocID="{4DF4CD79-90E5-4A5C-A296-A724CD447F2B}" presName="childText" presStyleLbl="conFgAcc1" presStyleIdx="1" presStyleCnt="8">
        <dgm:presLayoutVars>
          <dgm:bulletEnabled val="1"/>
        </dgm:presLayoutVars>
      </dgm:prSet>
      <dgm:spPr>
        <a:noFill/>
      </dgm:spPr>
      <dgm:t>
        <a:bodyPr/>
        <a:lstStyle/>
        <a:p>
          <a:endParaRPr lang="ru-RU"/>
        </a:p>
      </dgm:t>
    </dgm:pt>
    <dgm:pt modelId="{E439EE76-C5FD-4843-8DC6-83F750A93EA3}" type="pres">
      <dgm:prSet presAssocID="{EFB545E4-A3D3-495E-A075-D38A5BD732CA}" presName="spaceBetweenRectangles" presStyleCnt="0"/>
      <dgm:spPr/>
      <dgm:t>
        <a:bodyPr/>
        <a:lstStyle/>
        <a:p>
          <a:endParaRPr lang="ru-RU"/>
        </a:p>
      </dgm:t>
    </dgm:pt>
    <dgm:pt modelId="{FE92BB38-676A-43AA-9A77-9F393647EBA5}" type="pres">
      <dgm:prSet presAssocID="{91A85ED4-7F0D-468A-B8A4-87614A5F2323}" presName="parentLin" presStyleCnt="0"/>
      <dgm:spPr/>
      <dgm:t>
        <a:bodyPr/>
        <a:lstStyle/>
        <a:p>
          <a:endParaRPr lang="ru-RU"/>
        </a:p>
      </dgm:t>
    </dgm:pt>
    <dgm:pt modelId="{D11692E3-AF8C-4EC9-A8D7-8F24467BF1D0}" type="pres">
      <dgm:prSet presAssocID="{91A85ED4-7F0D-468A-B8A4-87614A5F2323}" presName="parentLeftMargin" presStyleLbl="node1" presStyleIdx="1" presStyleCnt="8"/>
      <dgm:spPr/>
      <dgm:t>
        <a:bodyPr/>
        <a:lstStyle/>
        <a:p>
          <a:endParaRPr lang="ru-RU"/>
        </a:p>
      </dgm:t>
    </dgm:pt>
    <dgm:pt modelId="{9FA689EC-B84A-4F9C-B240-3C74F8685604}" type="pres">
      <dgm:prSet presAssocID="{91A85ED4-7F0D-468A-B8A4-87614A5F2323}" presName="parentText" presStyleLbl="node1" presStyleIdx="2" presStyleCnt="8" custLinFactNeighborX="-7407" custLinFactNeighborY="-29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C51EAD-7253-45E7-BDEA-4278944D35C8}" type="pres">
      <dgm:prSet presAssocID="{91A85ED4-7F0D-468A-B8A4-87614A5F2323}" presName="negativeSpace" presStyleCnt="0"/>
      <dgm:spPr/>
      <dgm:t>
        <a:bodyPr/>
        <a:lstStyle/>
        <a:p>
          <a:endParaRPr lang="ru-RU"/>
        </a:p>
      </dgm:t>
    </dgm:pt>
    <dgm:pt modelId="{FB64786B-73FE-4E57-9F68-ED85809C4AE6}" type="pres">
      <dgm:prSet presAssocID="{91A85ED4-7F0D-468A-B8A4-87614A5F2323}" presName="childText" presStyleLbl="conFgAcc1" presStyleIdx="2" presStyleCnt="8">
        <dgm:presLayoutVars>
          <dgm:bulletEnabled val="1"/>
        </dgm:presLayoutVars>
      </dgm:prSet>
      <dgm:spPr>
        <a:noFill/>
      </dgm:spPr>
      <dgm:t>
        <a:bodyPr/>
        <a:lstStyle/>
        <a:p>
          <a:endParaRPr lang="ru-RU"/>
        </a:p>
      </dgm:t>
    </dgm:pt>
    <dgm:pt modelId="{F4930265-FCE0-4D97-AEC3-030208B10AFB}" type="pres">
      <dgm:prSet presAssocID="{E93CC6DB-B496-4FF3-A3AB-F287A0D609E7}" presName="spaceBetweenRectangles" presStyleCnt="0"/>
      <dgm:spPr/>
      <dgm:t>
        <a:bodyPr/>
        <a:lstStyle/>
        <a:p>
          <a:endParaRPr lang="ru-RU"/>
        </a:p>
      </dgm:t>
    </dgm:pt>
    <dgm:pt modelId="{522A620E-B4CA-49A9-96CC-D7091EC7D682}" type="pres">
      <dgm:prSet presAssocID="{F9B23CAE-315B-40B3-81D1-C80910B0AB54}" presName="parentLin" presStyleCnt="0"/>
      <dgm:spPr/>
      <dgm:t>
        <a:bodyPr/>
        <a:lstStyle/>
        <a:p>
          <a:endParaRPr lang="ru-RU"/>
        </a:p>
      </dgm:t>
    </dgm:pt>
    <dgm:pt modelId="{E0028D9D-3619-4712-BC56-4E7B567E2BA2}" type="pres">
      <dgm:prSet presAssocID="{F9B23CAE-315B-40B3-81D1-C80910B0AB54}" presName="parentLeftMargin" presStyleLbl="node1" presStyleIdx="2" presStyleCnt="8"/>
      <dgm:spPr/>
      <dgm:t>
        <a:bodyPr/>
        <a:lstStyle/>
        <a:p>
          <a:endParaRPr lang="ru-RU"/>
        </a:p>
      </dgm:t>
    </dgm:pt>
    <dgm:pt modelId="{33C94470-8E28-48D9-89D2-B73113E4930F}" type="pres">
      <dgm:prSet presAssocID="{F9B23CAE-315B-40B3-81D1-C80910B0AB54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36E444-30FA-4593-AB19-E6862EBE4FF4}" type="pres">
      <dgm:prSet presAssocID="{F9B23CAE-315B-40B3-81D1-C80910B0AB54}" presName="negativeSpace" presStyleCnt="0"/>
      <dgm:spPr/>
      <dgm:t>
        <a:bodyPr/>
        <a:lstStyle/>
        <a:p>
          <a:endParaRPr lang="ru-RU"/>
        </a:p>
      </dgm:t>
    </dgm:pt>
    <dgm:pt modelId="{63D6E37E-02CC-4858-A38A-1A5199EAA6B9}" type="pres">
      <dgm:prSet presAssocID="{F9B23CAE-315B-40B3-81D1-C80910B0AB54}" presName="childText" presStyleLbl="conFgAcc1" presStyleIdx="3" presStyleCnt="8">
        <dgm:presLayoutVars>
          <dgm:bulletEnabled val="1"/>
        </dgm:presLayoutVars>
      </dgm:prSet>
      <dgm:spPr>
        <a:noFill/>
      </dgm:spPr>
      <dgm:t>
        <a:bodyPr/>
        <a:lstStyle/>
        <a:p>
          <a:endParaRPr lang="ru-RU"/>
        </a:p>
      </dgm:t>
    </dgm:pt>
    <dgm:pt modelId="{6F3021A4-7760-44A4-BF44-E4E775E0567C}" type="pres">
      <dgm:prSet presAssocID="{2A935B03-AE7F-4E68-B85F-2359456608D1}" presName="spaceBetweenRectangles" presStyleCnt="0"/>
      <dgm:spPr/>
      <dgm:t>
        <a:bodyPr/>
        <a:lstStyle/>
        <a:p>
          <a:endParaRPr lang="ru-RU"/>
        </a:p>
      </dgm:t>
    </dgm:pt>
    <dgm:pt modelId="{DD3527B1-B30E-4AD6-B458-C686B536734D}" type="pres">
      <dgm:prSet presAssocID="{6DCB7402-F781-4F3C-BB8D-535D7C993027}" presName="parentLin" presStyleCnt="0"/>
      <dgm:spPr/>
      <dgm:t>
        <a:bodyPr/>
        <a:lstStyle/>
        <a:p>
          <a:endParaRPr lang="ru-RU"/>
        </a:p>
      </dgm:t>
    </dgm:pt>
    <dgm:pt modelId="{FE23718B-9F21-40C7-9605-F47FA8ED82FA}" type="pres">
      <dgm:prSet presAssocID="{6DCB7402-F781-4F3C-BB8D-535D7C993027}" presName="parentLeftMargin" presStyleLbl="node1" presStyleIdx="3" presStyleCnt="8"/>
      <dgm:spPr/>
      <dgm:t>
        <a:bodyPr/>
        <a:lstStyle/>
        <a:p>
          <a:endParaRPr lang="ru-RU"/>
        </a:p>
      </dgm:t>
    </dgm:pt>
    <dgm:pt modelId="{CB7F93D2-AD35-4888-98AF-91B38ECE2067}" type="pres">
      <dgm:prSet presAssocID="{6DCB7402-F781-4F3C-BB8D-535D7C993027}" presName="parentText" presStyleLbl="node1" presStyleIdx="4" presStyleCnt="8" custLinFactNeighborX="-7407" custLinFactNeighborY="-147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AE0744-FC94-4634-B618-7E98079C1167}" type="pres">
      <dgm:prSet presAssocID="{6DCB7402-F781-4F3C-BB8D-535D7C993027}" presName="negativeSpace" presStyleCnt="0"/>
      <dgm:spPr/>
      <dgm:t>
        <a:bodyPr/>
        <a:lstStyle/>
        <a:p>
          <a:endParaRPr lang="ru-RU"/>
        </a:p>
      </dgm:t>
    </dgm:pt>
    <dgm:pt modelId="{05ADE2EE-CD64-4CEB-945D-74CD5AC5E4FB}" type="pres">
      <dgm:prSet presAssocID="{6DCB7402-F781-4F3C-BB8D-535D7C993027}" presName="childText" presStyleLbl="conFgAcc1" presStyleIdx="4" presStyleCnt="8">
        <dgm:presLayoutVars>
          <dgm:bulletEnabled val="1"/>
        </dgm:presLayoutVars>
      </dgm:prSet>
      <dgm:spPr>
        <a:noFill/>
      </dgm:spPr>
      <dgm:t>
        <a:bodyPr/>
        <a:lstStyle/>
        <a:p>
          <a:endParaRPr lang="ru-RU"/>
        </a:p>
      </dgm:t>
    </dgm:pt>
    <dgm:pt modelId="{ADE15B46-09C1-4179-8B88-A2AB89D453E0}" type="pres">
      <dgm:prSet presAssocID="{23613186-0CEF-4F56-922E-6DE4066DBBA4}" presName="spaceBetweenRectangles" presStyleCnt="0"/>
      <dgm:spPr/>
      <dgm:t>
        <a:bodyPr/>
        <a:lstStyle/>
        <a:p>
          <a:endParaRPr lang="ru-RU"/>
        </a:p>
      </dgm:t>
    </dgm:pt>
    <dgm:pt modelId="{645B1A82-FED8-4FFD-A101-46F1ADDB71EF}" type="pres">
      <dgm:prSet presAssocID="{E61D2C84-2315-4647-9189-C0DF8A58A12A}" presName="parentLin" presStyleCnt="0"/>
      <dgm:spPr/>
      <dgm:t>
        <a:bodyPr/>
        <a:lstStyle/>
        <a:p>
          <a:endParaRPr lang="ru-RU"/>
        </a:p>
      </dgm:t>
    </dgm:pt>
    <dgm:pt modelId="{E1F02B7F-F13E-4F76-82F0-54FC2FAAE4A6}" type="pres">
      <dgm:prSet presAssocID="{E61D2C84-2315-4647-9189-C0DF8A58A12A}" presName="parentLeftMargin" presStyleLbl="node1" presStyleIdx="4" presStyleCnt="8"/>
      <dgm:spPr/>
      <dgm:t>
        <a:bodyPr/>
        <a:lstStyle/>
        <a:p>
          <a:endParaRPr lang="ru-RU"/>
        </a:p>
      </dgm:t>
    </dgm:pt>
    <dgm:pt modelId="{68A4DB31-D7A8-416A-95C5-85F8702EBEDB}" type="pres">
      <dgm:prSet presAssocID="{E61D2C84-2315-4647-9189-C0DF8A58A12A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31BFE4-A771-4444-A9CB-1ECE79C2E488}" type="pres">
      <dgm:prSet presAssocID="{E61D2C84-2315-4647-9189-C0DF8A58A12A}" presName="negativeSpace" presStyleCnt="0"/>
      <dgm:spPr/>
      <dgm:t>
        <a:bodyPr/>
        <a:lstStyle/>
        <a:p>
          <a:endParaRPr lang="ru-RU"/>
        </a:p>
      </dgm:t>
    </dgm:pt>
    <dgm:pt modelId="{64EF382D-E7A9-4D3E-8D35-7B8FE263B3EE}" type="pres">
      <dgm:prSet presAssocID="{E61D2C84-2315-4647-9189-C0DF8A58A12A}" presName="childText" presStyleLbl="conFgAcc1" presStyleIdx="5" presStyleCnt="8">
        <dgm:presLayoutVars>
          <dgm:bulletEnabled val="1"/>
        </dgm:presLayoutVars>
      </dgm:prSet>
      <dgm:spPr>
        <a:noFill/>
      </dgm:spPr>
      <dgm:t>
        <a:bodyPr/>
        <a:lstStyle/>
        <a:p>
          <a:endParaRPr lang="ru-RU"/>
        </a:p>
      </dgm:t>
    </dgm:pt>
    <dgm:pt modelId="{54AC079E-40B4-4247-B9BC-A789C8FE657B}" type="pres">
      <dgm:prSet presAssocID="{B4EA31FE-1CAD-48F6-8F78-7C389F48330A}" presName="spaceBetweenRectangles" presStyleCnt="0"/>
      <dgm:spPr/>
    </dgm:pt>
    <dgm:pt modelId="{AD0B8999-EE3C-4EBE-B489-4AB5FFA6FB48}" type="pres">
      <dgm:prSet presAssocID="{97C3E44C-DE8A-4066-957B-8479CD07CD00}" presName="parentLin" presStyleCnt="0"/>
      <dgm:spPr/>
    </dgm:pt>
    <dgm:pt modelId="{6842DFCF-BD0B-449E-B77F-FF9636371B2F}" type="pres">
      <dgm:prSet presAssocID="{97C3E44C-DE8A-4066-957B-8479CD07CD00}" presName="parentLeftMargin" presStyleLbl="node1" presStyleIdx="5" presStyleCnt="8"/>
      <dgm:spPr/>
      <dgm:t>
        <a:bodyPr/>
        <a:lstStyle/>
        <a:p>
          <a:endParaRPr lang="ru-RU"/>
        </a:p>
      </dgm:t>
    </dgm:pt>
    <dgm:pt modelId="{DD763EA0-CDC9-4F7D-93CC-E44E9922DF62}" type="pres">
      <dgm:prSet presAssocID="{97C3E44C-DE8A-4066-957B-8479CD07CD00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A0AA94-251E-4B27-8179-47A007D35006}" type="pres">
      <dgm:prSet presAssocID="{97C3E44C-DE8A-4066-957B-8479CD07CD00}" presName="negativeSpace" presStyleCnt="0"/>
      <dgm:spPr/>
    </dgm:pt>
    <dgm:pt modelId="{3E05BDC2-AD5C-4FEF-9E2B-9C9A5AEA74B6}" type="pres">
      <dgm:prSet presAssocID="{97C3E44C-DE8A-4066-957B-8479CD07CD00}" presName="childText" presStyleLbl="conFgAcc1" presStyleIdx="6" presStyleCnt="8">
        <dgm:presLayoutVars>
          <dgm:bulletEnabled val="1"/>
        </dgm:presLayoutVars>
      </dgm:prSet>
      <dgm:spPr>
        <a:noFill/>
      </dgm:spPr>
      <dgm:t>
        <a:bodyPr/>
        <a:lstStyle/>
        <a:p>
          <a:endParaRPr lang="ru-RU"/>
        </a:p>
      </dgm:t>
    </dgm:pt>
    <dgm:pt modelId="{01E7D8F8-D4B9-4F9F-9BE1-DF168AF38EF7}" type="pres">
      <dgm:prSet presAssocID="{ED2EBC31-15D2-4212-807C-7340969C22FA}" presName="spaceBetweenRectangles" presStyleCnt="0"/>
      <dgm:spPr/>
    </dgm:pt>
    <dgm:pt modelId="{AEA3855D-2170-450E-A0A5-FE5012F0D205}" type="pres">
      <dgm:prSet presAssocID="{4035911F-B72E-4329-8A87-C07D9D028F27}" presName="parentLin" presStyleCnt="0"/>
      <dgm:spPr/>
    </dgm:pt>
    <dgm:pt modelId="{149F9B79-8950-4E9C-95F2-AE04931B8A52}" type="pres">
      <dgm:prSet presAssocID="{4035911F-B72E-4329-8A87-C07D9D028F27}" presName="parentLeftMargin" presStyleLbl="node1" presStyleIdx="6" presStyleCnt="8"/>
      <dgm:spPr/>
      <dgm:t>
        <a:bodyPr/>
        <a:lstStyle/>
        <a:p>
          <a:endParaRPr lang="ru-RU"/>
        </a:p>
      </dgm:t>
    </dgm:pt>
    <dgm:pt modelId="{92E23F72-40AD-4ED3-9623-5D11CF013D48}" type="pres">
      <dgm:prSet presAssocID="{4035911F-B72E-4329-8A87-C07D9D028F27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971247-4B66-4A2D-B722-D95AE8FFE908}" type="pres">
      <dgm:prSet presAssocID="{4035911F-B72E-4329-8A87-C07D9D028F27}" presName="negativeSpace" presStyleCnt="0"/>
      <dgm:spPr/>
    </dgm:pt>
    <dgm:pt modelId="{E7E519AA-4D56-4157-A159-32B73BE5F71B}" type="pres">
      <dgm:prSet presAssocID="{4035911F-B72E-4329-8A87-C07D9D028F27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DC825701-C9E8-4354-A0B4-863E6FE05F1E}" srcId="{2A651810-15CA-4DFA-A577-ED6684B2077F}" destId="{3C9CF0E4-22BD-4DC7-A93A-29C9C97B4C8A}" srcOrd="0" destOrd="0" parTransId="{0D659595-9AAA-486B-8229-B4B84875D56A}" sibTransId="{71850638-02FD-48C3-934F-F7F8998CCF80}"/>
    <dgm:cxn modelId="{88875FCB-CB9F-4EAA-91DA-BB2F36AE40C3}" type="presOf" srcId="{4DF4CD79-90E5-4A5C-A296-A724CD447F2B}" destId="{E536F85F-4365-402E-A1BB-420B3ED1FE41}" srcOrd="1" destOrd="0" presId="urn:microsoft.com/office/officeart/2005/8/layout/list1"/>
    <dgm:cxn modelId="{A11A9696-2D89-4AAE-8578-0D6DE847DB74}" type="presOf" srcId="{4035911F-B72E-4329-8A87-C07D9D028F27}" destId="{92E23F72-40AD-4ED3-9623-5D11CF013D48}" srcOrd="1" destOrd="0" presId="urn:microsoft.com/office/officeart/2005/8/layout/list1"/>
    <dgm:cxn modelId="{EB71042D-B271-48B2-A191-FC11606D4C98}" type="presOf" srcId="{91A85ED4-7F0D-468A-B8A4-87614A5F2323}" destId="{9FA689EC-B84A-4F9C-B240-3C74F8685604}" srcOrd="1" destOrd="0" presId="urn:microsoft.com/office/officeart/2005/8/layout/list1"/>
    <dgm:cxn modelId="{2E0D7190-2728-43F4-AF27-09D323882949}" srcId="{2A651810-15CA-4DFA-A577-ED6684B2077F}" destId="{E61D2C84-2315-4647-9189-C0DF8A58A12A}" srcOrd="5" destOrd="0" parTransId="{F1A481C2-7901-4060-BF83-6E57F3ACC36B}" sibTransId="{B4EA31FE-1CAD-48F6-8F78-7C389F48330A}"/>
    <dgm:cxn modelId="{C0399DF7-B6D7-4BB1-8444-F6125783C47B}" type="presOf" srcId="{3C9CF0E4-22BD-4DC7-A93A-29C9C97B4C8A}" destId="{A60683B8-7AAE-4A50-80DE-669CF51A48B2}" srcOrd="1" destOrd="0" presId="urn:microsoft.com/office/officeart/2005/8/layout/list1"/>
    <dgm:cxn modelId="{85771B33-42B1-443B-821D-551C1FD8E7A5}" type="presOf" srcId="{6DCB7402-F781-4F3C-BB8D-535D7C993027}" destId="{CB7F93D2-AD35-4888-98AF-91B38ECE2067}" srcOrd="1" destOrd="0" presId="urn:microsoft.com/office/officeart/2005/8/layout/list1"/>
    <dgm:cxn modelId="{84229CE4-AE6E-4592-99D6-8BB620A9E178}" type="presOf" srcId="{6DCB7402-F781-4F3C-BB8D-535D7C993027}" destId="{FE23718B-9F21-40C7-9605-F47FA8ED82FA}" srcOrd="0" destOrd="0" presId="urn:microsoft.com/office/officeart/2005/8/layout/list1"/>
    <dgm:cxn modelId="{04EF5F0B-5F59-4CEE-B982-E1CED2D6A4B7}" srcId="{2A651810-15CA-4DFA-A577-ED6684B2077F}" destId="{97C3E44C-DE8A-4066-957B-8479CD07CD00}" srcOrd="6" destOrd="0" parTransId="{4BB0CC3B-3481-4C6D-8F11-05B0414F678B}" sibTransId="{ED2EBC31-15D2-4212-807C-7340969C22FA}"/>
    <dgm:cxn modelId="{B91CAC97-3659-45A8-9323-E3DCC9C935ED}" type="presOf" srcId="{4035911F-B72E-4329-8A87-C07D9D028F27}" destId="{149F9B79-8950-4E9C-95F2-AE04931B8A52}" srcOrd="0" destOrd="0" presId="urn:microsoft.com/office/officeart/2005/8/layout/list1"/>
    <dgm:cxn modelId="{B21D2580-01B7-4A82-8E29-033F7495F204}" type="presOf" srcId="{2A651810-15CA-4DFA-A577-ED6684B2077F}" destId="{3BA14DC9-170B-460D-AD5D-2D5071D100EB}" srcOrd="0" destOrd="0" presId="urn:microsoft.com/office/officeart/2005/8/layout/list1"/>
    <dgm:cxn modelId="{7C8BB5DE-3742-4692-9C31-BFAE654FE747}" type="presOf" srcId="{E61D2C84-2315-4647-9189-C0DF8A58A12A}" destId="{E1F02B7F-F13E-4F76-82F0-54FC2FAAE4A6}" srcOrd="0" destOrd="0" presId="urn:microsoft.com/office/officeart/2005/8/layout/list1"/>
    <dgm:cxn modelId="{FEA18721-2B17-4819-B018-5AFA67EF44D5}" srcId="{2A651810-15CA-4DFA-A577-ED6684B2077F}" destId="{6DCB7402-F781-4F3C-BB8D-535D7C993027}" srcOrd="4" destOrd="0" parTransId="{18AB3B97-68DC-457B-90FE-0B4B97A20FD8}" sibTransId="{23613186-0CEF-4F56-922E-6DE4066DBBA4}"/>
    <dgm:cxn modelId="{6D3B8AA8-753F-4CC6-B150-7A004C208FE1}" type="presOf" srcId="{E61D2C84-2315-4647-9189-C0DF8A58A12A}" destId="{68A4DB31-D7A8-416A-95C5-85F8702EBEDB}" srcOrd="1" destOrd="0" presId="urn:microsoft.com/office/officeart/2005/8/layout/list1"/>
    <dgm:cxn modelId="{0C3F0BAE-E085-4705-A0B2-9C55CF00E720}" type="presOf" srcId="{97C3E44C-DE8A-4066-957B-8479CD07CD00}" destId="{6842DFCF-BD0B-449E-B77F-FF9636371B2F}" srcOrd="0" destOrd="0" presId="urn:microsoft.com/office/officeart/2005/8/layout/list1"/>
    <dgm:cxn modelId="{2123D4C9-16FA-429B-8E85-B4E216EC4726}" srcId="{2A651810-15CA-4DFA-A577-ED6684B2077F}" destId="{4035911F-B72E-4329-8A87-C07D9D028F27}" srcOrd="7" destOrd="0" parTransId="{5436DB04-AB44-4166-B0C4-306C25AD58EC}" sibTransId="{3F5C149B-AB5E-475E-AEA3-C35F8F9D7AF0}"/>
    <dgm:cxn modelId="{518EF6A1-AC3B-444B-B6CB-B316781E18DB}" srcId="{2A651810-15CA-4DFA-A577-ED6684B2077F}" destId="{F9B23CAE-315B-40B3-81D1-C80910B0AB54}" srcOrd="3" destOrd="0" parTransId="{03F8FEC1-67A0-473C-9821-5B365ED44DE1}" sibTransId="{2A935B03-AE7F-4E68-B85F-2359456608D1}"/>
    <dgm:cxn modelId="{D4F65CF2-EE22-46AA-B029-07CC33A8AF1D}" type="presOf" srcId="{F9B23CAE-315B-40B3-81D1-C80910B0AB54}" destId="{E0028D9D-3619-4712-BC56-4E7B567E2BA2}" srcOrd="0" destOrd="0" presId="urn:microsoft.com/office/officeart/2005/8/layout/list1"/>
    <dgm:cxn modelId="{BF493605-A239-4F1D-A289-C226D0B895F5}" type="presOf" srcId="{4DF4CD79-90E5-4A5C-A296-A724CD447F2B}" destId="{D08D605B-AA30-4B96-8142-61D611560834}" srcOrd="0" destOrd="0" presId="urn:microsoft.com/office/officeart/2005/8/layout/list1"/>
    <dgm:cxn modelId="{F7C41FC4-4A6F-4A23-8EBE-3812FB4E35CA}" type="presOf" srcId="{97C3E44C-DE8A-4066-957B-8479CD07CD00}" destId="{DD763EA0-CDC9-4F7D-93CC-E44E9922DF62}" srcOrd="1" destOrd="0" presId="urn:microsoft.com/office/officeart/2005/8/layout/list1"/>
    <dgm:cxn modelId="{74855DB2-68D2-4029-BB3A-0F0AFCFB428D}" type="presOf" srcId="{F9B23CAE-315B-40B3-81D1-C80910B0AB54}" destId="{33C94470-8E28-48D9-89D2-B73113E4930F}" srcOrd="1" destOrd="0" presId="urn:microsoft.com/office/officeart/2005/8/layout/list1"/>
    <dgm:cxn modelId="{52A81933-A0F7-45EC-A55D-FB095037156F}" type="presOf" srcId="{3C9CF0E4-22BD-4DC7-A93A-29C9C97B4C8A}" destId="{6A965F8D-1F1B-420A-A84D-C7AEE5132855}" srcOrd="0" destOrd="0" presId="urn:microsoft.com/office/officeart/2005/8/layout/list1"/>
    <dgm:cxn modelId="{E85C91D4-C439-4AC6-8795-48C272379FFF}" srcId="{2A651810-15CA-4DFA-A577-ED6684B2077F}" destId="{4DF4CD79-90E5-4A5C-A296-A724CD447F2B}" srcOrd="1" destOrd="0" parTransId="{C42BDD3E-C7E5-411F-862C-2C0A4B78A809}" sibTransId="{EFB545E4-A3D3-495E-A075-D38A5BD732CA}"/>
    <dgm:cxn modelId="{583F3007-E2E0-4C90-99AD-31FBF813E981}" type="presOf" srcId="{91A85ED4-7F0D-468A-B8A4-87614A5F2323}" destId="{D11692E3-AF8C-4EC9-A8D7-8F24467BF1D0}" srcOrd="0" destOrd="0" presId="urn:microsoft.com/office/officeart/2005/8/layout/list1"/>
    <dgm:cxn modelId="{55BF5D44-28B6-4EDC-9FA7-F71C0E1F65A1}" srcId="{2A651810-15CA-4DFA-A577-ED6684B2077F}" destId="{91A85ED4-7F0D-468A-B8A4-87614A5F2323}" srcOrd="2" destOrd="0" parTransId="{7D4D1533-855C-4D23-9BB2-22E1B17E0F36}" sibTransId="{E93CC6DB-B496-4FF3-A3AB-F287A0D609E7}"/>
    <dgm:cxn modelId="{6A1AFD7A-88FB-4705-9785-63CF0700B537}" type="presParOf" srcId="{3BA14DC9-170B-460D-AD5D-2D5071D100EB}" destId="{44875D13-DDDF-44D0-B1D3-081E8A6433EC}" srcOrd="0" destOrd="0" presId="urn:microsoft.com/office/officeart/2005/8/layout/list1"/>
    <dgm:cxn modelId="{AB166418-F073-4A4D-9305-DFF41B554445}" type="presParOf" srcId="{44875D13-DDDF-44D0-B1D3-081E8A6433EC}" destId="{6A965F8D-1F1B-420A-A84D-C7AEE5132855}" srcOrd="0" destOrd="0" presId="urn:microsoft.com/office/officeart/2005/8/layout/list1"/>
    <dgm:cxn modelId="{E036D50A-355F-4A26-915C-1EC3FC2982E1}" type="presParOf" srcId="{44875D13-DDDF-44D0-B1D3-081E8A6433EC}" destId="{A60683B8-7AAE-4A50-80DE-669CF51A48B2}" srcOrd="1" destOrd="0" presId="urn:microsoft.com/office/officeart/2005/8/layout/list1"/>
    <dgm:cxn modelId="{ACCA56E2-B101-4EEE-B9E5-1B1EDA3CF194}" type="presParOf" srcId="{3BA14DC9-170B-460D-AD5D-2D5071D100EB}" destId="{6F6D5008-E150-46F2-8F55-67A0D9BE52C3}" srcOrd="1" destOrd="0" presId="urn:microsoft.com/office/officeart/2005/8/layout/list1"/>
    <dgm:cxn modelId="{58AD5C3A-D453-4115-8894-B771A1B7B883}" type="presParOf" srcId="{3BA14DC9-170B-460D-AD5D-2D5071D100EB}" destId="{C179799E-E90D-437C-A435-FE107DB11FC5}" srcOrd="2" destOrd="0" presId="urn:microsoft.com/office/officeart/2005/8/layout/list1"/>
    <dgm:cxn modelId="{6840DA51-8AB4-420E-B5E4-6FC27193F427}" type="presParOf" srcId="{3BA14DC9-170B-460D-AD5D-2D5071D100EB}" destId="{643A8A83-2F9B-435A-A3EA-465323D49827}" srcOrd="3" destOrd="0" presId="urn:microsoft.com/office/officeart/2005/8/layout/list1"/>
    <dgm:cxn modelId="{AE4FD344-8A95-4CCF-81DD-0F57170EDEBF}" type="presParOf" srcId="{3BA14DC9-170B-460D-AD5D-2D5071D100EB}" destId="{0B182BDD-B579-4562-9E18-A4F880648740}" srcOrd="4" destOrd="0" presId="urn:microsoft.com/office/officeart/2005/8/layout/list1"/>
    <dgm:cxn modelId="{9652C46D-1923-430A-B822-8BB24CC80F25}" type="presParOf" srcId="{0B182BDD-B579-4562-9E18-A4F880648740}" destId="{D08D605B-AA30-4B96-8142-61D611560834}" srcOrd="0" destOrd="0" presId="urn:microsoft.com/office/officeart/2005/8/layout/list1"/>
    <dgm:cxn modelId="{CF504B63-8ADF-42E6-A89D-F20DBA18298A}" type="presParOf" srcId="{0B182BDD-B579-4562-9E18-A4F880648740}" destId="{E536F85F-4365-402E-A1BB-420B3ED1FE41}" srcOrd="1" destOrd="0" presId="urn:microsoft.com/office/officeart/2005/8/layout/list1"/>
    <dgm:cxn modelId="{723D7A04-FDBF-4A75-8452-1178654B8552}" type="presParOf" srcId="{3BA14DC9-170B-460D-AD5D-2D5071D100EB}" destId="{93E6545D-4CD8-4206-B914-2EC1E72927E1}" srcOrd="5" destOrd="0" presId="urn:microsoft.com/office/officeart/2005/8/layout/list1"/>
    <dgm:cxn modelId="{1D9E7FFA-4879-46C0-B18B-A1DD5D10A356}" type="presParOf" srcId="{3BA14DC9-170B-460D-AD5D-2D5071D100EB}" destId="{7EE7CFA0-30F0-4041-81F8-DD9B60F38DDC}" srcOrd="6" destOrd="0" presId="urn:microsoft.com/office/officeart/2005/8/layout/list1"/>
    <dgm:cxn modelId="{DA22915C-5533-436F-9171-72349478C29C}" type="presParOf" srcId="{3BA14DC9-170B-460D-AD5D-2D5071D100EB}" destId="{E439EE76-C5FD-4843-8DC6-83F750A93EA3}" srcOrd="7" destOrd="0" presId="urn:microsoft.com/office/officeart/2005/8/layout/list1"/>
    <dgm:cxn modelId="{0BEE5C15-6AE2-4B79-B244-0EF9C5C7A35A}" type="presParOf" srcId="{3BA14DC9-170B-460D-AD5D-2D5071D100EB}" destId="{FE92BB38-676A-43AA-9A77-9F393647EBA5}" srcOrd="8" destOrd="0" presId="urn:microsoft.com/office/officeart/2005/8/layout/list1"/>
    <dgm:cxn modelId="{27465BC9-51D6-4828-95D0-C5863C761E22}" type="presParOf" srcId="{FE92BB38-676A-43AA-9A77-9F393647EBA5}" destId="{D11692E3-AF8C-4EC9-A8D7-8F24467BF1D0}" srcOrd="0" destOrd="0" presId="urn:microsoft.com/office/officeart/2005/8/layout/list1"/>
    <dgm:cxn modelId="{78B3B91D-B44C-448D-8763-A680E88C35AE}" type="presParOf" srcId="{FE92BB38-676A-43AA-9A77-9F393647EBA5}" destId="{9FA689EC-B84A-4F9C-B240-3C74F8685604}" srcOrd="1" destOrd="0" presId="urn:microsoft.com/office/officeart/2005/8/layout/list1"/>
    <dgm:cxn modelId="{748D415A-9EB7-43F4-8006-C8F5564ADBA2}" type="presParOf" srcId="{3BA14DC9-170B-460D-AD5D-2D5071D100EB}" destId="{EBC51EAD-7253-45E7-BDEA-4278944D35C8}" srcOrd="9" destOrd="0" presId="urn:microsoft.com/office/officeart/2005/8/layout/list1"/>
    <dgm:cxn modelId="{D03DD72B-F76A-4D4D-8D18-FC044B11D476}" type="presParOf" srcId="{3BA14DC9-170B-460D-AD5D-2D5071D100EB}" destId="{FB64786B-73FE-4E57-9F68-ED85809C4AE6}" srcOrd="10" destOrd="0" presId="urn:microsoft.com/office/officeart/2005/8/layout/list1"/>
    <dgm:cxn modelId="{D41F79FD-BCF6-442B-AAD8-AAE6F490C0D1}" type="presParOf" srcId="{3BA14DC9-170B-460D-AD5D-2D5071D100EB}" destId="{F4930265-FCE0-4D97-AEC3-030208B10AFB}" srcOrd="11" destOrd="0" presId="urn:microsoft.com/office/officeart/2005/8/layout/list1"/>
    <dgm:cxn modelId="{7CE5C86B-7199-4062-B99A-401A284B5A08}" type="presParOf" srcId="{3BA14DC9-170B-460D-AD5D-2D5071D100EB}" destId="{522A620E-B4CA-49A9-96CC-D7091EC7D682}" srcOrd="12" destOrd="0" presId="urn:microsoft.com/office/officeart/2005/8/layout/list1"/>
    <dgm:cxn modelId="{84B50736-F07A-4579-AD36-2EFD2A0FD819}" type="presParOf" srcId="{522A620E-B4CA-49A9-96CC-D7091EC7D682}" destId="{E0028D9D-3619-4712-BC56-4E7B567E2BA2}" srcOrd="0" destOrd="0" presId="urn:microsoft.com/office/officeart/2005/8/layout/list1"/>
    <dgm:cxn modelId="{2E7CAE09-3E1C-405A-ACAF-9E8894B379E7}" type="presParOf" srcId="{522A620E-B4CA-49A9-96CC-D7091EC7D682}" destId="{33C94470-8E28-48D9-89D2-B73113E4930F}" srcOrd="1" destOrd="0" presId="urn:microsoft.com/office/officeart/2005/8/layout/list1"/>
    <dgm:cxn modelId="{FAA4ECC2-3F43-4E65-AE1D-B4C37119FC1C}" type="presParOf" srcId="{3BA14DC9-170B-460D-AD5D-2D5071D100EB}" destId="{8236E444-30FA-4593-AB19-E6862EBE4FF4}" srcOrd="13" destOrd="0" presId="urn:microsoft.com/office/officeart/2005/8/layout/list1"/>
    <dgm:cxn modelId="{A89B7FDE-7BA0-45BF-9E99-4FC20DE83EF3}" type="presParOf" srcId="{3BA14DC9-170B-460D-AD5D-2D5071D100EB}" destId="{63D6E37E-02CC-4858-A38A-1A5199EAA6B9}" srcOrd="14" destOrd="0" presId="urn:microsoft.com/office/officeart/2005/8/layout/list1"/>
    <dgm:cxn modelId="{0D716C31-3841-42C8-AE54-4873FB721414}" type="presParOf" srcId="{3BA14DC9-170B-460D-AD5D-2D5071D100EB}" destId="{6F3021A4-7760-44A4-BF44-E4E775E0567C}" srcOrd="15" destOrd="0" presId="urn:microsoft.com/office/officeart/2005/8/layout/list1"/>
    <dgm:cxn modelId="{344930ED-3AC5-48B8-9E53-9DC41663D384}" type="presParOf" srcId="{3BA14DC9-170B-460D-AD5D-2D5071D100EB}" destId="{DD3527B1-B30E-4AD6-B458-C686B536734D}" srcOrd="16" destOrd="0" presId="urn:microsoft.com/office/officeart/2005/8/layout/list1"/>
    <dgm:cxn modelId="{8BEC2F41-EF5C-4760-B747-6D883B845BCA}" type="presParOf" srcId="{DD3527B1-B30E-4AD6-B458-C686B536734D}" destId="{FE23718B-9F21-40C7-9605-F47FA8ED82FA}" srcOrd="0" destOrd="0" presId="urn:microsoft.com/office/officeart/2005/8/layout/list1"/>
    <dgm:cxn modelId="{02945FD8-14C8-4C68-8B16-B6C819A041EB}" type="presParOf" srcId="{DD3527B1-B30E-4AD6-B458-C686B536734D}" destId="{CB7F93D2-AD35-4888-98AF-91B38ECE2067}" srcOrd="1" destOrd="0" presId="urn:microsoft.com/office/officeart/2005/8/layout/list1"/>
    <dgm:cxn modelId="{41F56C41-8C44-402F-AF51-EB88261649F2}" type="presParOf" srcId="{3BA14DC9-170B-460D-AD5D-2D5071D100EB}" destId="{B2AE0744-FC94-4634-B618-7E98079C1167}" srcOrd="17" destOrd="0" presId="urn:microsoft.com/office/officeart/2005/8/layout/list1"/>
    <dgm:cxn modelId="{C619FB6F-F9C8-4F7F-8E0E-C1A4F89F2263}" type="presParOf" srcId="{3BA14DC9-170B-460D-AD5D-2D5071D100EB}" destId="{05ADE2EE-CD64-4CEB-945D-74CD5AC5E4FB}" srcOrd="18" destOrd="0" presId="urn:microsoft.com/office/officeart/2005/8/layout/list1"/>
    <dgm:cxn modelId="{5A564B34-7C45-4F59-990C-9E65B2513359}" type="presParOf" srcId="{3BA14DC9-170B-460D-AD5D-2D5071D100EB}" destId="{ADE15B46-09C1-4179-8B88-A2AB89D453E0}" srcOrd="19" destOrd="0" presId="urn:microsoft.com/office/officeart/2005/8/layout/list1"/>
    <dgm:cxn modelId="{F7083120-5567-422A-9627-CF56B7C4BF0F}" type="presParOf" srcId="{3BA14DC9-170B-460D-AD5D-2D5071D100EB}" destId="{645B1A82-FED8-4FFD-A101-46F1ADDB71EF}" srcOrd="20" destOrd="0" presId="urn:microsoft.com/office/officeart/2005/8/layout/list1"/>
    <dgm:cxn modelId="{9B1DC359-9242-44D9-9142-88A969FBE7E0}" type="presParOf" srcId="{645B1A82-FED8-4FFD-A101-46F1ADDB71EF}" destId="{E1F02B7F-F13E-4F76-82F0-54FC2FAAE4A6}" srcOrd="0" destOrd="0" presId="urn:microsoft.com/office/officeart/2005/8/layout/list1"/>
    <dgm:cxn modelId="{9C598380-6FD8-449E-9AD5-D90F0002A7EF}" type="presParOf" srcId="{645B1A82-FED8-4FFD-A101-46F1ADDB71EF}" destId="{68A4DB31-D7A8-416A-95C5-85F8702EBEDB}" srcOrd="1" destOrd="0" presId="urn:microsoft.com/office/officeart/2005/8/layout/list1"/>
    <dgm:cxn modelId="{DCAD316B-1792-4011-A493-F7A40D317412}" type="presParOf" srcId="{3BA14DC9-170B-460D-AD5D-2D5071D100EB}" destId="{F931BFE4-A771-4444-A9CB-1ECE79C2E488}" srcOrd="21" destOrd="0" presId="urn:microsoft.com/office/officeart/2005/8/layout/list1"/>
    <dgm:cxn modelId="{11D09629-5C22-402D-A67D-7012718EF675}" type="presParOf" srcId="{3BA14DC9-170B-460D-AD5D-2D5071D100EB}" destId="{64EF382D-E7A9-4D3E-8D35-7B8FE263B3EE}" srcOrd="22" destOrd="0" presId="urn:microsoft.com/office/officeart/2005/8/layout/list1"/>
    <dgm:cxn modelId="{CFA1670F-C17C-4BBE-A035-5EABD8EBDB89}" type="presParOf" srcId="{3BA14DC9-170B-460D-AD5D-2D5071D100EB}" destId="{54AC079E-40B4-4247-B9BC-A789C8FE657B}" srcOrd="23" destOrd="0" presId="urn:microsoft.com/office/officeart/2005/8/layout/list1"/>
    <dgm:cxn modelId="{579A5478-6146-4CFA-8ECD-6CC712CB08F6}" type="presParOf" srcId="{3BA14DC9-170B-460D-AD5D-2D5071D100EB}" destId="{AD0B8999-EE3C-4EBE-B489-4AB5FFA6FB48}" srcOrd="24" destOrd="0" presId="urn:microsoft.com/office/officeart/2005/8/layout/list1"/>
    <dgm:cxn modelId="{AA929485-6975-49AA-B6C6-64A18AB8523E}" type="presParOf" srcId="{AD0B8999-EE3C-4EBE-B489-4AB5FFA6FB48}" destId="{6842DFCF-BD0B-449E-B77F-FF9636371B2F}" srcOrd="0" destOrd="0" presId="urn:microsoft.com/office/officeart/2005/8/layout/list1"/>
    <dgm:cxn modelId="{32EA21D1-A1E1-4AA9-BC3C-C49939386904}" type="presParOf" srcId="{AD0B8999-EE3C-4EBE-B489-4AB5FFA6FB48}" destId="{DD763EA0-CDC9-4F7D-93CC-E44E9922DF62}" srcOrd="1" destOrd="0" presId="urn:microsoft.com/office/officeart/2005/8/layout/list1"/>
    <dgm:cxn modelId="{023DBF00-4627-4E1D-BEBB-6523B7CD46F5}" type="presParOf" srcId="{3BA14DC9-170B-460D-AD5D-2D5071D100EB}" destId="{DEA0AA94-251E-4B27-8179-47A007D35006}" srcOrd="25" destOrd="0" presId="urn:microsoft.com/office/officeart/2005/8/layout/list1"/>
    <dgm:cxn modelId="{B6466735-6258-4618-A3B8-09A88E58C1E7}" type="presParOf" srcId="{3BA14DC9-170B-460D-AD5D-2D5071D100EB}" destId="{3E05BDC2-AD5C-4FEF-9E2B-9C9A5AEA74B6}" srcOrd="26" destOrd="0" presId="urn:microsoft.com/office/officeart/2005/8/layout/list1"/>
    <dgm:cxn modelId="{C51F8C71-6FAA-4D3E-B733-91D9EB2182A3}" type="presParOf" srcId="{3BA14DC9-170B-460D-AD5D-2D5071D100EB}" destId="{01E7D8F8-D4B9-4F9F-9BE1-DF168AF38EF7}" srcOrd="27" destOrd="0" presId="urn:microsoft.com/office/officeart/2005/8/layout/list1"/>
    <dgm:cxn modelId="{883CEDDB-F9F1-4531-871E-15928FEE5344}" type="presParOf" srcId="{3BA14DC9-170B-460D-AD5D-2D5071D100EB}" destId="{AEA3855D-2170-450E-A0A5-FE5012F0D205}" srcOrd="28" destOrd="0" presId="urn:microsoft.com/office/officeart/2005/8/layout/list1"/>
    <dgm:cxn modelId="{4CCBD0AE-3273-429E-9DA2-221FD76BDB1B}" type="presParOf" srcId="{AEA3855D-2170-450E-A0A5-FE5012F0D205}" destId="{149F9B79-8950-4E9C-95F2-AE04931B8A52}" srcOrd="0" destOrd="0" presId="urn:microsoft.com/office/officeart/2005/8/layout/list1"/>
    <dgm:cxn modelId="{87F01BA1-D499-4263-B4D8-B5E46DE6B55D}" type="presParOf" srcId="{AEA3855D-2170-450E-A0A5-FE5012F0D205}" destId="{92E23F72-40AD-4ED3-9623-5D11CF013D48}" srcOrd="1" destOrd="0" presId="urn:microsoft.com/office/officeart/2005/8/layout/list1"/>
    <dgm:cxn modelId="{EE11C522-913D-449C-B374-D481B17723C3}" type="presParOf" srcId="{3BA14DC9-170B-460D-AD5D-2D5071D100EB}" destId="{58971247-4B66-4A2D-B722-D95AE8FFE908}" srcOrd="29" destOrd="0" presId="urn:microsoft.com/office/officeart/2005/8/layout/list1"/>
    <dgm:cxn modelId="{BEAAAD7D-26A5-4AEC-A643-FC7CCAAC9FA7}" type="presParOf" srcId="{3BA14DC9-170B-460D-AD5D-2D5071D100EB}" destId="{E7E519AA-4D56-4157-A159-32B73BE5F71B}" srcOrd="30" destOrd="0" presId="urn:microsoft.com/office/officeart/2005/8/layout/list1"/>
  </dgm:cxnLst>
  <dgm:bg>
    <a:effectLst>
      <a:glow rad="63500">
        <a:schemeClr val="accent1">
          <a:satMod val="175000"/>
          <a:alpha val="40000"/>
        </a:schemeClr>
      </a:glow>
      <a:innerShdw blurRad="63500" dist="50800" dir="13500000">
        <a:prstClr val="black">
          <a:alpha val="50000"/>
        </a:prstClr>
      </a:innerShdw>
    </a:effectLst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79799E-E90D-437C-A435-FE107DB11FC5}">
      <dsp:nvSpPr>
        <dsp:cNvPr id="0" name=""/>
        <dsp:cNvSpPr/>
      </dsp:nvSpPr>
      <dsp:spPr>
        <a:xfrm>
          <a:off x="0" y="310019"/>
          <a:ext cx="8229600" cy="403200"/>
        </a:xfrm>
        <a:prstGeom prst="rect">
          <a:avLst/>
        </a:prstGeom>
        <a:noFill/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0683B8-7AAE-4A50-80DE-669CF51A48B2}">
      <dsp:nvSpPr>
        <dsp:cNvPr id="0" name=""/>
        <dsp:cNvSpPr/>
      </dsp:nvSpPr>
      <dsp:spPr>
        <a:xfrm>
          <a:off x="411480" y="73859"/>
          <a:ext cx="576072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hlinkClick xmlns:r="http://schemas.openxmlformats.org/officeDocument/2006/relationships" r:id="" action="ppaction://hlinksldjump"/>
            </a:rPr>
            <a:t>Характеристика ХЭ</a:t>
          </a:r>
          <a:endParaRPr lang="ru-RU" sz="3200" b="1" kern="1200" dirty="0"/>
        </a:p>
      </dsp:txBody>
      <dsp:txXfrm>
        <a:off x="411480" y="73859"/>
        <a:ext cx="5760720" cy="472320"/>
      </dsp:txXfrm>
    </dsp:sp>
    <dsp:sp modelId="{7EE7CFA0-30F0-4041-81F8-DD9B60F38DDC}">
      <dsp:nvSpPr>
        <dsp:cNvPr id="0" name=""/>
        <dsp:cNvSpPr/>
      </dsp:nvSpPr>
      <dsp:spPr>
        <a:xfrm>
          <a:off x="0" y="1035779"/>
          <a:ext cx="8229600" cy="403200"/>
        </a:xfrm>
        <a:prstGeom prst="rect">
          <a:avLst/>
        </a:prstGeom>
        <a:noFill/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36F85F-4365-402E-A1BB-420B3ED1FE41}">
      <dsp:nvSpPr>
        <dsp:cNvPr id="0" name=""/>
        <dsp:cNvSpPr/>
      </dsp:nvSpPr>
      <dsp:spPr>
        <a:xfrm>
          <a:off x="411480" y="799620"/>
          <a:ext cx="576072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hlinkClick xmlns:r="http://schemas.openxmlformats.org/officeDocument/2006/relationships" r:id="" action="ppaction://hlinksldjump"/>
            </a:rPr>
            <a:t>Электронное строение </a:t>
          </a:r>
          <a:endParaRPr lang="ru-RU" sz="3200" b="1" kern="1200" dirty="0"/>
        </a:p>
      </dsp:txBody>
      <dsp:txXfrm>
        <a:off x="411480" y="799620"/>
        <a:ext cx="5760720" cy="472320"/>
      </dsp:txXfrm>
    </dsp:sp>
    <dsp:sp modelId="{FB64786B-73FE-4E57-9F68-ED85809C4AE6}">
      <dsp:nvSpPr>
        <dsp:cNvPr id="0" name=""/>
        <dsp:cNvSpPr/>
      </dsp:nvSpPr>
      <dsp:spPr>
        <a:xfrm>
          <a:off x="0" y="1761539"/>
          <a:ext cx="8229600" cy="403200"/>
        </a:xfrm>
        <a:prstGeom prst="rect">
          <a:avLst/>
        </a:prstGeom>
        <a:noFill/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A689EC-B84A-4F9C-B240-3C74F8685604}">
      <dsp:nvSpPr>
        <dsp:cNvPr id="0" name=""/>
        <dsp:cNvSpPr/>
      </dsp:nvSpPr>
      <dsp:spPr>
        <a:xfrm>
          <a:off x="381001" y="1511252"/>
          <a:ext cx="576072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hlinkClick xmlns:r="http://schemas.openxmlformats.org/officeDocument/2006/relationships" r:id="" action="ppaction://hlinksldjump"/>
            </a:rPr>
            <a:t>Распространение в природе</a:t>
          </a:r>
          <a:endParaRPr lang="ru-RU" sz="3200" b="1" kern="1200" dirty="0"/>
        </a:p>
      </dsp:txBody>
      <dsp:txXfrm>
        <a:off x="381001" y="1511252"/>
        <a:ext cx="5760720" cy="472320"/>
      </dsp:txXfrm>
    </dsp:sp>
    <dsp:sp modelId="{63D6E37E-02CC-4858-A38A-1A5199EAA6B9}">
      <dsp:nvSpPr>
        <dsp:cNvPr id="0" name=""/>
        <dsp:cNvSpPr/>
      </dsp:nvSpPr>
      <dsp:spPr>
        <a:xfrm>
          <a:off x="0" y="2487299"/>
          <a:ext cx="8229600" cy="403200"/>
        </a:xfrm>
        <a:prstGeom prst="rect">
          <a:avLst/>
        </a:prstGeom>
        <a:noFill/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C94470-8E28-48D9-89D2-B73113E4930F}">
      <dsp:nvSpPr>
        <dsp:cNvPr id="0" name=""/>
        <dsp:cNvSpPr/>
      </dsp:nvSpPr>
      <dsp:spPr>
        <a:xfrm>
          <a:off x="411480" y="2251139"/>
          <a:ext cx="576072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hlinkClick xmlns:r="http://schemas.openxmlformats.org/officeDocument/2006/relationships" r:id="" action="ppaction://hlinksldjump"/>
            </a:rPr>
            <a:t>Получение</a:t>
          </a:r>
          <a:r>
            <a:rPr lang="en-US" sz="3200" b="1" kern="1200" dirty="0" smtClean="0"/>
            <a:t> </a:t>
          </a:r>
          <a:r>
            <a:rPr lang="ru-RU" sz="3200" b="1" kern="1200" dirty="0" smtClean="0"/>
            <a:t>  </a:t>
          </a:r>
          <a:endParaRPr lang="ru-RU" sz="3200" b="1" kern="1200" dirty="0"/>
        </a:p>
      </dsp:txBody>
      <dsp:txXfrm>
        <a:off x="411480" y="2251139"/>
        <a:ext cx="5760720" cy="472320"/>
      </dsp:txXfrm>
    </dsp:sp>
    <dsp:sp modelId="{05ADE2EE-CD64-4CEB-945D-74CD5AC5E4FB}">
      <dsp:nvSpPr>
        <dsp:cNvPr id="0" name=""/>
        <dsp:cNvSpPr/>
      </dsp:nvSpPr>
      <dsp:spPr>
        <a:xfrm>
          <a:off x="0" y="3213060"/>
          <a:ext cx="8229600" cy="403200"/>
        </a:xfrm>
        <a:prstGeom prst="rect">
          <a:avLst/>
        </a:prstGeom>
        <a:noFill/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7F93D2-AD35-4888-98AF-91B38ECE2067}">
      <dsp:nvSpPr>
        <dsp:cNvPr id="0" name=""/>
        <dsp:cNvSpPr/>
      </dsp:nvSpPr>
      <dsp:spPr>
        <a:xfrm>
          <a:off x="381001" y="2969938"/>
          <a:ext cx="576072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hlinkClick xmlns:r="http://schemas.openxmlformats.org/officeDocument/2006/relationships" r:id="" action="ppaction://hlinksldjump"/>
            </a:rPr>
            <a:t>Физические свойства</a:t>
          </a:r>
          <a:r>
            <a:rPr lang="en-US" sz="3200" b="1" kern="1200" dirty="0" smtClean="0">
              <a:hlinkClick xmlns:r="http://schemas.openxmlformats.org/officeDocument/2006/relationships" r:id="" action="ppaction://hlinksldjump"/>
            </a:rPr>
            <a:t> </a:t>
          </a:r>
          <a:r>
            <a:rPr lang="ru-RU" sz="3200" b="1" kern="1200" dirty="0" smtClean="0">
              <a:hlinkClick xmlns:r="http://schemas.openxmlformats.org/officeDocument/2006/relationships" r:id="" action="ppaction://hlinksldjump"/>
            </a:rPr>
            <a:t> </a:t>
          </a:r>
          <a:endParaRPr lang="ru-RU" sz="3200" b="1" kern="1200" dirty="0"/>
        </a:p>
      </dsp:txBody>
      <dsp:txXfrm>
        <a:off x="381001" y="2969938"/>
        <a:ext cx="5760720" cy="472320"/>
      </dsp:txXfrm>
    </dsp:sp>
    <dsp:sp modelId="{64EF382D-E7A9-4D3E-8D35-7B8FE263B3EE}">
      <dsp:nvSpPr>
        <dsp:cNvPr id="0" name=""/>
        <dsp:cNvSpPr/>
      </dsp:nvSpPr>
      <dsp:spPr>
        <a:xfrm>
          <a:off x="0" y="3938820"/>
          <a:ext cx="8229600" cy="403200"/>
        </a:xfrm>
        <a:prstGeom prst="rect">
          <a:avLst/>
        </a:prstGeom>
        <a:noFill/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A4DB31-D7A8-416A-95C5-85F8702EBEDB}">
      <dsp:nvSpPr>
        <dsp:cNvPr id="0" name=""/>
        <dsp:cNvSpPr/>
      </dsp:nvSpPr>
      <dsp:spPr>
        <a:xfrm>
          <a:off x="411480" y="3702660"/>
          <a:ext cx="576072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hlinkClick xmlns:r="http://schemas.openxmlformats.org/officeDocument/2006/relationships" r:id="" action="ppaction://hlinksldjump"/>
            </a:rPr>
            <a:t>Химические свойства</a:t>
          </a:r>
          <a:r>
            <a:rPr lang="en-US" sz="3200" b="1" kern="1200" dirty="0" smtClean="0">
              <a:hlinkClick xmlns:r="http://schemas.openxmlformats.org/officeDocument/2006/relationships" r:id="" action="ppaction://hlinksldjump"/>
            </a:rPr>
            <a:t> </a:t>
          </a:r>
          <a:endParaRPr lang="ru-RU" sz="3200" b="1" kern="1200" dirty="0"/>
        </a:p>
      </dsp:txBody>
      <dsp:txXfrm>
        <a:off x="411480" y="3702660"/>
        <a:ext cx="5760720" cy="472320"/>
      </dsp:txXfrm>
    </dsp:sp>
    <dsp:sp modelId="{3E05BDC2-AD5C-4FEF-9E2B-9C9A5AEA74B6}">
      <dsp:nvSpPr>
        <dsp:cNvPr id="0" name=""/>
        <dsp:cNvSpPr/>
      </dsp:nvSpPr>
      <dsp:spPr>
        <a:xfrm>
          <a:off x="0" y="4664580"/>
          <a:ext cx="8229600" cy="403200"/>
        </a:xfrm>
        <a:prstGeom prst="rect">
          <a:avLst/>
        </a:prstGeom>
        <a:noFill/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763EA0-CDC9-4F7D-93CC-E44E9922DF62}">
      <dsp:nvSpPr>
        <dsp:cNvPr id="0" name=""/>
        <dsp:cNvSpPr/>
      </dsp:nvSpPr>
      <dsp:spPr>
        <a:xfrm>
          <a:off x="411480" y="4428420"/>
          <a:ext cx="576072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hlinkClick xmlns:r="http://schemas.openxmlformats.org/officeDocument/2006/relationships" r:id="" action="ppaction://hlinksldjump"/>
            </a:rPr>
            <a:t>Закрепление знаний</a:t>
          </a:r>
          <a:endParaRPr lang="ru-RU" sz="3200" b="1" kern="1200" dirty="0"/>
        </a:p>
      </dsp:txBody>
      <dsp:txXfrm>
        <a:off x="411480" y="4428420"/>
        <a:ext cx="5760720" cy="472320"/>
      </dsp:txXfrm>
    </dsp:sp>
    <dsp:sp modelId="{E7E519AA-4D56-4157-A159-32B73BE5F71B}">
      <dsp:nvSpPr>
        <dsp:cNvPr id="0" name=""/>
        <dsp:cNvSpPr/>
      </dsp:nvSpPr>
      <dsp:spPr>
        <a:xfrm>
          <a:off x="0" y="5390340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E23F72-40AD-4ED3-9623-5D11CF013D48}">
      <dsp:nvSpPr>
        <dsp:cNvPr id="0" name=""/>
        <dsp:cNvSpPr/>
      </dsp:nvSpPr>
      <dsp:spPr>
        <a:xfrm>
          <a:off x="411480" y="5154180"/>
          <a:ext cx="576072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hlinkClick xmlns:r="http://schemas.openxmlformats.org/officeDocument/2006/relationships" r:id="" action="ppaction://hlinksldjump"/>
            </a:rPr>
            <a:t>Дополнительный материал</a:t>
          </a:r>
          <a:endParaRPr lang="ru-RU" sz="1800" b="1" kern="1200" dirty="0"/>
        </a:p>
      </dsp:txBody>
      <dsp:txXfrm>
        <a:off x="411480" y="5154180"/>
        <a:ext cx="5760720" cy="472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EC265-32E4-4A74-B60D-E8E01352ACBD}" type="datetime1">
              <a:rPr lang="ru-RU" smtClean="0"/>
              <a:pPr/>
              <a:t>11.10.2020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0F33C-1D10-4618-A214-62C9AF42E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5F7CD-5F86-4EC4-A532-0E5F4ABC3B07}" type="datetime1">
              <a:rPr lang="ru-RU" smtClean="0"/>
              <a:pPr/>
              <a:t>11.10.2020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FD79D-1183-48C1-AF4F-4EE5F9B50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корректной</a:t>
            </a:r>
            <a:r>
              <a:rPr lang="ru-RU" baseline="0" dirty="0" smtClean="0"/>
              <a:t> демонстрации презентации необходимо </a:t>
            </a:r>
            <a:r>
              <a:rPr lang="ru-RU" baseline="0" dirty="0" smtClean="0"/>
              <a:t>разрешить воспроизведение содержимого при запуске.</a:t>
            </a:r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98227-C585-46A9-93EE-87877C1952D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98227-C585-46A9-93EE-87877C1952D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Иллюстрация «Хлор» – источник Единая коллекция цифровых образовательных ресурсов </a:t>
            </a:r>
          </a:p>
          <a:p>
            <a:r>
              <a:rPr lang="en-US" dirty="0" smtClean="0"/>
              <a:t>http://school-collection.edu.ru/catalog/rubr/d05469af-69bd-11db-bd13-0800200c9c09/75756/?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98227-C585-46A9-93EE-87877C1952D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Анимация –по щелчку.</a:t>
            </a:r>
          </a:p>
          <a:p>
            <a:r>
              <a:rPr lang="ru-RU" dirty="0" smtClean="0"/>
              <a:t>«Вывод» – клик по полю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98227-C585-46A9-93EE-87877C1952D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Анимация – электронный баланс и выводы – по щелчку.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98227-C585-46A9-93EE-87877C1952D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Интерактивный тест</a:t>
            </a:r>
          </a:p>
          <a:p>
            <a:r>
              <a:rPr lang="ru-RU" dirty="0" smtClean="0"/>
              <a:t>Материал Единой коллекции цифровых образовательных ресурсов </a:t>
            </a:r>
          </a:p>
          <a:p>
            <a:r>
              <a:rPr lang="en-US" dirty="0" smtClean="0"/>
              <a:t>http://school-collection.edu.ru/catalog/rubr/d05469af-69bd-11db-bd13-0800200c9c09/75756/?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98227-C585-46A9-93EE-87877C1952D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Видео включается по «клику» на иллюстрацию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Материал Единой коллекции цифровых образовательных ресурсов (видео,</a:t>
            </a:r>
            <a:r>
              <a:rPr lang="ru-RU" baseline="0" dirty="0" smtClean="0"/>
              <a:t> продолжительность  3,5мин)</a:t>
            </a:r>
            <a:endParaRPr lang="ru-RU" dirty="0" smtClean="0"/>
          </a:p>
          <a:p>
            <a:r>
              <a:rPr lang="en-US" dirty="0" smtClean="0"/>
              <a:t>http://school-collection.edu.ru/catalog/rubr/d05469af-69bd-11db-bd13-0800200c9c09/75756/?</a:t>
            </a:r>
            <a:endParaRPr lang="ru-RU" dirty="0" smtClean="0"/>
          </a:p>
          <a:p>
            <a:r>
              <a:rPr lang="ru-RU" dirty="0" smtClean="0"/>
              <a:t>Иллюстрация - </a:t>
            </a:r>
            <a:r>
              <a:rPr lang="en-US" dirty="0" smtClean="0"/>
              <a:t>https://www.mentalfloss.com/article/63365/wwi-centennial-gas-attack-ypres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Ссылки на</a:t>
            </a:r>
            <a:r>
              <a:rPr lang="ru-RU" baseline="0" dirty="0" smtClean="0"/>
              <a:t> содержание и опорный конспект активны</a:t>
            </a:r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Анимация при</a:t>
            </a:r>
            <a:r>
              <a:rPr lang="ru-RU" baseline="0" dirty="0" smtClean="0"/>
              <a:t> «клике» на поля «Порядок заполнения энергетических уровней» и «Валентные возможности».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E378BBC9-384E-4BF5-BAEE-95F4C14F1450}" type="slidenum">
              <a:rPr lang="ru-RU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5</a:t>
            </a:fld>
            <a:endParaRPr lang="ru-RU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98227-C585-46A9-93EE-87877C1952D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98227-C585-46A9-93EE-87877C1952D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98227-C585-46A9-93EE-87877C1952D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98227-C585-46A9-93EE-87877C1952D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7E3F-5079-410A-885D-B015D8CA1928}" type="datetime1">
              <a:rPr lang="ru-RU" smtClean="0"/>
              <a:pPr/>
              <a:t>11.10.2020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18A1-B797-41A2-A40F-414A9AC63F27}" type="datetime1">
              <a:rPr lang="ru-RU" smtClean="0"/>
              <a:pPr/>
              <a:t>11.10.2020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B9C6B-3F79-45D8-98BD-58795F32D73B}" type="datetime1">
              <a:rPr lang="ru-RU" smtClean="0"/>
              <a:pPr/>
              <a:t>11.10.2020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DAA10-DBE8-472D-942E-1AD00A1207D4}" type="datetime1">
              <a:rPr lang="ru-RU" smtClean="0"/>
              <a:pPr/>
              <a:t>11.10.2020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260D3-A4B5-4D9E-B335-ECBABDF7921B}" type="datetime1">
              <a:rPr lang="ru-RU" smtClean="0"/>
              <a:pPr/>
              <a:t>11.10.2020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AC85-2EC7-46C9-B2D7-6EFB257E09E1}" type="datetime1">
              <a:rPr lang="ru-RU" smtClean="0"/>
              <a:pPr/>
              <a:t>11.10.2020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281D5-1FE9-4137-8FAE-9E05B38E6F6C}" type="datetime1">
              <a:rPr lang="ru-RU" smtClean="0"/>
              <a:pPr/>
              <a:t>11.10.2020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A4BA-F5FB-4641-B8EE-4E308B4A173B}" type="datetime1">
              <a:rPr lang="ru-RU" smtClean="0"/>
              <a:pPr/>
              <a:t>11.10.2020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22E2-D03D-44E0-A9DB-26D876BAC370}" type="datetime1">
              <a:rPr lang="ru-RU" smtClean="0"/>
              <a:pPr/>
              <a:t>11.10.2020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18D8-46B6-4023-8303-8B417A05CA64}" type="datetime1">
              <a:rPr lang="ru-RU" smtClean="0"/>
              <a:pPr/>
              <a:t>11.10.2020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4B44-5884-445D-A974-9569ACFD7E11}" type="datetime1">
              <a:rPr lang="ru-RU" smtClean="0"/>
              <a:pPr/>
              <a:t>11.10.2020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72B5">
            <a:alpha val="2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45F4A-C77A-447B-8675-D35CF3287EE5}" type="datetime1">
              <a:rPr lang="ru-RU" smtClean="0"/>
              <a:pPr/>
              <a:t>11.10.2020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hf sldNum="0" hdr="0" dt="0"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57;&#1080;&#1083;&#1100;&#1074;&#1080;&#1085;&#1080;&#1090;" TargetMode="External"/><Relationship Id="rId7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://ru.wikipedia.org/wiki/%D0%91%D0%B8%D1%88%D0%BE%D1%84%D0%B8%D1%8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slide" Target="slide2.xml"/><Relationship Id="rId5" Type="http://schemas.openxmlformats.org/officeDocument/2006/relationships/hyperlink" Target="http://school-collection.edu.ru/" TargetMode="Externa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ch09_18_07.sw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&#1054;&#1050;%20&#1061;&#1083;&#1086;&#1088;.docx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talogmineralov.ru/mineral/26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talogmineralov.ru/mineral/714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talogmineralov.ru/mineral/779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talogmineralov.ru/mineral/784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924800" cy="609599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>
                    <a:lumMod val="25000"/>
                  </a:schemeClr>
                </a:solidFill>
              </a:rPr>
              <a:t>Муниципальное казенное общеобразовательное учреждение средняя общеобразовательная школа №47 </a:t>
            </a:r>
            <a:r>
              <a:rPr lang="ru-RU" sz="2000" b="1" dirty="0" err="1" smtClean="0">
                <a:solidFill>
                  <a:schemeClr val="tx1">
                    <a:lumMod val="25000"/>
                  </a:schemeClr>
                </a:solidFill>
              </a:rPr>
              <a:t>Барабинского</a:t>
            </a:r>
            <a:r>
              <a:rPr lang="ru-RU" sz="2000" b="1" dirty="0" smtClean="0">
                <a:solidFill>
                  <a:schemeClr val="tx1">
                    <a:lumMod val="25000"/>
                  </a:schemeClr>
                </a:solidFill>
              </a:rPr>
              <a:t> района Новосибирской области</a:t>
            </a:r>
            <a:endParaRPr lang="ru-RU" sz="2000" b="1" dirty="0">
              <a:solidFill>
                <a:schemeClr val="tx1">
                  <a:lumMod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0" y="4419600"/>
            <a:ext cx="510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tx1">
                    <a:lumMod val="25000"/>
                  </a:schemeClr>
                </a:solidFill>
              </a:rPr>
              <a:t>Подготовила:</a:t>
            </a:r>
          </a:p>
          <a:p>
            <a:pPr algn="r"/>
            <a:r>
              <a:rPr lang="ru-RU" sz="2000" b="1" dirty="0" smtClean="0">
                <a:solidFill>
                  <a:schemeClr val="tx1">
                    <a:lumMod val="25000"/>
                  </a:schemeClr>
                </a:solidFill>
              </a:rPr>
              <a:t>учитель химии </a:t>
            </a:r>
          </a:p>
          <a:p>
            <a:pPr algn="r"/>
            <a:r>
              <a:rPr lang="ru-RU" sz="2000" b="1" dirty="0" smtClean="0">
                <a:solidFill>
                  <a:schemeClr val="tx1">
                    <a:lumMod val="25000"/>
                  </a:schemeClr>
                </a:solidFill>
              </a:rPr>
              <a:t>высшей квалификационной категории</a:t>
            </a:r>
          </a:p>
          <a:p>
            <a:pPr algn="r"/>
            <a:r>
              <a:rPr lang="ru-RU" sz="2000" b="1" dirty="0" smtClean="0">
                <a:solidFill>
                  <a:schemeClr val="tx1">
                    <a:lumMod val="25000"/>
                  </a:schemeClr>
                </a:solidFill>
              </a:rPr>
              <a:t>Воздвиженская  Наталья Владимировна</a:t>
            </a:r>
            <a:endParaRPr lang="ru-RU" sz="2000" b="1" dirty="0">
              <a:solidFill>
                <a:schemeClr val="tx1">
                  <a:lumMod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6600" y="2209800"/>
            <a:ext cx="3433953" cy="15696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  <a:sp3d extrusionH="57150">
              <a:bevelT w="82550" h="38100" prst="coolSlant"/>
            </a:sp3d>
          </a:bodyPr>
          <a:lstStyle/>
          <a:p>
            <a:r>
              <a:rPr lang="ru-RU" sz="9600" b="1" dirty="0" smtClean="0">
                <a:solidFill>
                  <a:srgbClr val="008000"/>
                </a:solidFill>
                <a:latin typeface="Cambria" pitchFamily="18" charset="0"/>
              </a:rPr>
              <a:t>ХЛОР</a:t>
            </a:r>
            <a:endParaRPr lang="ru-RU" sz="9600" b="1" dirty="0">
              <a:solidFill>
                <a:srgbClr val="008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>
            <a:hlinkClick r:id="" action="ppaction://hlinkshowjump?jump=nextslide" tooltip="Вперед"/>
          </p:cNvPr>
          <p:cNvSpPr/>
          <p:nvPr/>
        </p:nvSpPr>
        <p:spPr>
          <a:xfrm>
            <a:off x="8215338" y="6357958"/>
            <a:ext cx="642942" cy="285752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Природные  соединения  хлора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28600" y="685801"/>
          <a:ext cx="8712000" cy="560365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43400"/>
                <a:gridCol w="4368600"/>
              </a:tblGrid>
              <a:tr h="862235"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rgbClr val="06064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Сильвинит</a:t>
                      </a:r>
                      <a:endParaRPr lang="ru-RU" sz="4000" i="1" dirty="0">
                        <a:solidFill>
                          <a:srgbClr val="06064A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i="1" dirty="0" err="1" smtClean="0">
                          <a:solidFill>
                            <a:srgbClr val="06064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Бишофит</a:t>
                      </a:r>
                      <a:endParaRPr lang="ru-RU" sz="3600" i="1" dirty="0" smtClean="0">
                        <a:solidFill>
                          <a:srgbClr val="06064A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253638"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151342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n-lt"/>
                        </a:rPr>
                        <a:t>Кристаллическая смесь минералов </a:t>
                      </a:r>
                    </a:p>
                    <a:p>
                      <a:pPr algn="ctr"/>
                      <a:r>
                        <a:rPr lang="ru-RU" sz="2400" b="1" dirty="0" err="1" smtClean="0">
                          <a:latin typeface="+mn-lt"/>
                        </a:rPr>
                        <a:t>галита</a:t>
                      </a:r>
                      <a:r>
                        <a:rPr lang="ru-RU" sz="2400" b="1" dirty="0" smtClean="0">
                          <a:latin typeface="+mn-lt"/>
                        </a:rPr>
                        <a:t> и сильвина</a:t>
                      </a:r>
                      <a:r>
                        <a:rPr lang="ru-RU" sz="2400" b="1" baseline="0" dirty="0" smtClean="0">
                          <a:latin typeface="+mn-lt"/>
                        </a:rPr>
                        <a:t>   </a:t>
                      </a:r>
                      <a:r>
                        <a:rPr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KCl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∙ </a:t>
                      </a:r>
                      <a:r>
                        <a:rPr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NaCl</a:t>
                      </a:r>
                      <a:endParaRPr lang="ru-RU" sz="2400" b="1" dirty="0" smtClean="0"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Магниевый </a:t>
                      </a:r>
                      <a:r>
                        <a:rPr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полиминерал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MgCl</a:t>
                      </a:r>
                      <a:r>
                        <a:rPr lang="ru-RU" sz="2400" b="1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MgBr</a:t>
                      </a:r>
                      <a:r>
                        <a:rPr lang="ru-RU" sz="2400" b="1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CaSO</a:t>
                      </a:r>
                      <a:r>
                        <a:rPr lang="ru-RU" sz="2400" b="1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CaCl</a:t>
                      </a:r>
                      <a:r>
                        <a:rPr lang="ru-RU" sz="2400" b="1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CaHCO</a:t>
                      </a:r>
                      <a:r>
                        <a:rPr lang="ru-RU" sz="2400" b="1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KCl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NaCl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400" b="1" dirty="0" smtClean="0"/>
                        <a:t>Основное</a:t>
                      </a:r>
                      <a:r>
                        <a:rPr lang="ru-RU" sz="2400" b="1" baseline="0" dirty="0" smtClean="0"/>
                        <a:t> вещество </a:t>
                      </a:r>
                      <a:r>
                        <a:rPr lang="en-US" sz="2400" b="1" dirty="0" err="1" smtClean="0"/>
                        <a:t>MgCl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en-US" sz="2400" b="1" dirty="0" smtClean="0"/>
                        <a:t>∙6H</a:t>
                      </a:r>
                      <a:r>
                        <a:rPr lang="en-US" sz="2400" b="1" baseline="-25000" dirty="0" smtClean="0"/>
                        <a:t>2</a:t>
                      </a:r>
                      <a:r>
                        <a:rPr lang="en-US" sz="2400" b="1" dirty="0" smtClean="0"/>
                        <a:t>O</a:t>
                      </a:r>
                      <a:endParaRPr lang="ru-RU" sz="2400" b="1" dirty="0" smtClean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93330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Источник информации:</a:t>
                      </a:r>
                    </a:p>
                    <a:p>
                      <a:pPr algn="ctr"/>
                      <a:r>
                        <a:rPr lang="ru-RU" sz="1800" dirty="0" err="1" smtClean="0">
                          <a:solidFill>
                            <a:schemeClr val="bg1"/>
                          </a:solidFill>
                          <a:hlinkClick r:id="rId3"/>
                        </a:rPr>
                        <a:t>Вкипедия</a:t>
                      </a:r>
                      <a:r>
                        <a:rPr lang="ru-RU" sz="1800" baseline="0" dirty="0" smtClean="0">
                          <a:solidFill>
                            <a:schemeClr val="bg1"/>
                          </a:solidFill>
                          <a:hlinkClick r:id="rId3"/>
                        </a:rPr>
                        <a:t> – свободная энциклопедия</a:t>
                      </a:r>
                      <a:endParaRPr lang="ru-RU" sz="18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Источник информации:</a:t>
                      </a:r>
                    </a:p>
                    <a:p>
                      <a:pPr algn="ctr"/>
                      <a:r>
                        <a:rPr lang="ru-RU" sz="1800" b="0" dirty="0" err="1" smtClean="0">
                          <a:solidFill>
                            <a:schemeClr val="bg1"/>
                          </a:solidFill>
                          <a:latin typeface="+mn-lt"/>
                          <a:hlinkClick r:id="rId4" tooltip="Википедия. Бишофит"/>
                        </a:rPr>
                        <a:t>Википедия</a:t>
                      </a:r>
                      <a:r>
                        <a:rPr lang="ru-RU" sz="1800" b="0" baseline="0" dirty="0" smtClean="0">
                          <a:solidFill>
                            <a:schemeClr val="bg1"/>
                          </a:solidFill>
                          <a:latin typeface="+mn-lt"/>
                          <a:hlinkClick r:id="rId4" tooltip="Википедия. Бишофит"/>
                        </a:rPr>
                        <a:t> – свободная энциклопедия</a:t>
                      </a:r>
                      <a:endParaRPr lang="ru-RU" sz="1800" b="0" baseline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11" name="Рисунок 10" descr="сильвини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66800" y="1676400"/>
            <a:ext cx="2743200" cy="19812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ag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34000" y="1676400"/>
            <a:ext cx="2743200" cy="19800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кругленный прямоугольник 9">
            <a:hlinkClick r:id="rId7" action="ppaction://hlinksldjump" tooltip="Содержание"/>
          </p:cNvPr>
          <p:cNvSpPr/>
          <p:nvPr/>
        </p:nvSpPr>
        <p:spPr>
          <a:xfrm>
            <a:off x="7787640" y="6370320"/>
            <a:ext cx="381000" cy="28956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>
            <a:hlinkClick r:id="" action="ppaction://hlinkshowjump?jump=previousslide" tooltip="Назад"/>
          </p:cNvPr>
          <p:cNvSpPr/>
          <p:nvPr/>
        </p:nvSpPr>
        <p:spPr>
          <a:xfrm>
            <a:off x="7091970" y="6356786"/>
            <a:ext cx="642942" cy="285776"/>
          </a:xfrm>
          <a:prstGeom prst="lef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Заголовок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Получение  хлора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209" name="Прямая соединительная линия 208"/>
          <p:cNvCxnSpPr>
            <a:stCxn id="201" idx="3"/>
          </p:cNvCxnSpPr>
          <p:nvPr/>
        </p:nvCxnSpPr>
        <p:spPr>
          <a:xfrm>
            <a:off x="3395133" y="3417417"/>
            <a:ext cx="643467" cy="512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Группа 124"/>
          <p:cNvGrpSpPr/>
          <p:nvPr/>
        </p:nvGrpSpPr>
        <p:grpSpPr>
          <a:xfrm>
            <a:off x="214282" y="685800"/>
            <a:ext cx="8715436" cy="3810000"/>
            <a:chOff x="214282" y="685800"/>
            <a:chExt cx="8715436" cy="3810000"/>
          </a:xfrm>
        </p:grpSpPr>
        <p:grpSp>
          <p:nvGrpSpPr>
            <p:cNvPr id="124" name="Группа 123"/>
            <p:cNvGrpSpPr/>
            <p:nvPr/>
          </p:nvGrpSpPr>
          <p:grpSpPr>
            <a:xfrm>
              <a:off x="214282" y="685800"/>
              <a:ext cx="8715436" cy="3810000"/>
              <a:chOff x="214282" y="685800"/>
              <a:chExt cx="8715436" cy="3810000"/>
            </a:xfrm>
          </p:grpSpPr>
          <p:sp>
            <p:nvSpPr>
              <p:cNvPr id="198" name="Скругленный прямоугольник 197"/>
              <p:cNvSpPr/>
              <p:nvPr/>
            </p:nvSpPr>
            <p:spPr>
              <a:xfrm>
                <a:off x="214282" y="685800"/>
                <a:ext cx="8715436" cy="3810000"/>
              </a:xfrm>
              <a:prstGeom prst="roundRect">
                <a:avLst>
                  <a:gd name="adj" fmla="val 8049"/>
                </a:avLst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 rtl="0"/>
                <a:endParaRPr lang="ru-RU" kern="12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217" name="Группа 216"/>
              <p:cNvGrpSpPr/>
              <p:nvPr/>
            </p:nvGrpSpPr>
            <p:grpSpPr>
              <a:xfrm>
                <a:off x="533400" y="990600"/>
                <a:ext cx="5943600" cy="3320716"/>
                <a:chOff x="1447800" y="946484"/>
                <a:chExt cx="6172200" cy="3657600"/>
              </a:xfrm>
            </p:grpSpPr>
            <p:grpSp>
              <p:nvGrpSpPr>
                <p:cNvPr id="196" name="Группа 195"/>
                <p:cNvGrpSpPr/>
                <p:nvPr/>
              </p:nvGrpSpPr>
              <p:grpSpPr>
                <a:xfrm>
                  <a:off x="1447800" y="946484"/>
                  <a:ext cx="6172200" cy="3657600"/>
                  <a:chOff x="457200" y="1691050"/>
                  <a:chExt cx="7543800" cy="4625274"/>
                </a:xfrm>
              </p:grpSpPr>
              <p:cxnSp>
                <p:nvCxnSpPr>
                  <p:cNvPr id="59" name="Прямая соединительная линия 58"/>
                  <p:cNvCxnSpPr/>
                  <p:nvPr/>
                </p:nvCxnSpPr>
                <p:spPr>
                  <a:xfrm>
                    <a:off x="2119862" y="2553525"/>
                    <a:ext cx="3061738" cy="189675"/>
                  </a:xfrm>
                  <a:prstGeom prst="line">
                    <a:avLst/>
                  </a:prstGeom>
                  <a:ln w="31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Прямая соединительная линия 60"/>
                  <p:cNvCxnSpPr/>
                  <p:nvPr/>
                </p:nvCxnSpPr>
                <p:spPr>
                  <a:xfrm>
                    <a:off x="2168886" y="2622209"/>
                    <a:ext cx="2936514" cy="197191"/>
                  </a:xfrm>
                  <a:prstGeom prst="line">
                    <a:avLst/>
                  </a:prstGeom>
                  <a:ln w="31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Прямая соединительная линия 105"/>
                  <p:cNvCxnSpPr/>
                  <p:nvPr/>
                </p:nvCxnSpPr>
                <p:spPr>
                  <a:xfrm rot="5400000">
                    <a:off x="-1246910" y="3900056"/>
                    <a:ext cx="4419600" cy="1588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Прямая соединительная линия 107"/>
                  <p:cNvCxnSpPr/>
                  <p:nvPr/>
                </p:nvCxnSpPr>
                <p:spPr>
                  <a:xfrm>
                    <a:off x="533400" y="6172200"/>
                    <a:ext cx="2743200" cy="1588"/>
                  </a:xfrm>
                  <a:prstGeom prst="line">
                    <a:avLst/>
                  </a:prstGeom>
                  <a:ln w="76200" cap="sq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Прямая соединительная линия 109"/>
                  <p:cNvCxnSpPr/>
                  <p:nvPr/>
                </p:nvCxnSpPr>
                <p:spPr>
                  <a:xfrm>
                    <a:off x="533400" y="6241472"/>
                    <a:ext cx="609600" cy="6928"/>
                  </a:xfrm>
                  <a:prstGeom prst="line">
                    <a:avLst/>
                  </a:prstGeom>
                  <a:ln w="76200" cap="sq">
                    <a:solidFill>
                      <a:schemeClr val="bg1"/>
                    </a:solidFill>
                    <a:miter lim="800000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Прямая соединительная линия 111"/>
                  <p:cNvCxnSpPr/>
                  <p:nvPr/>
                </p:nvCxnSpPr>
                <p:spPr>
                  <a:xfrm>
                    <a:off x="2673926" y="6241472"/>
                    <a:ext cx="609600" cy="6928"/>
                  </a:xfrm>
                  <a:prstGeom prst="line">
                    <a:avLst/>
                  </a:prstGeom>
                  <a:ln w="76200" cap="sq">
                    <a:solidFill>
                      <a:schemeClr val="bg1"/>
                    </a:solidFill>
                    <a:miter lim="800000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Прямая соединительная линия 113"/>
                  <p:cNvCxnSpPr/>
                  <p:nvPr/>
                </p:nvCxnSpPr>
                <p:spPr>
                  <a:xfrm>
                    <a:off x="651160" y="4551222"/>
                    <a:ext cx="2514600" cy="1588"/>
                  </a:xfrm>
                  <a:prstGeom prst="line">
                    <a:avLst/>
                  </a:prstGeom>
                  <a:ln w="571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5" name="Капля 134"/>
                  <p:cNvSpPr/>
                  <p:nvPr/>
                </p:nvSpPr>
                <p:spPr>
                  <a:xfrm>
                    <a:off x="2057400" y="4343400"/>
                    <a:ext cx="180000" cy="36000"/>
                  </a:xfrm>
                  <a:prstGeom prst="teardrop">
                    <a:avLst/>
                  </a:prstGeom>
                  <a:solidFill>
                    <a:schemeClr val="bg1">
                      <a:lumMod val="85000"/>
                      <a:lumOff val="15000"/>
                    </a:schemeClr>
                  </a:solidFill>
                  <a:ln>
                    <a:solidFill>
                      <a:schemeClr val="bg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3" name="Группа 152"/>
                  <p:cNvGrpSpPr/>
                  <p:nvPr/>
                </p:nvGrpSpPr>
                <p:grpSpPr>
                  <a:xfrm>
                    <a:off x="1676400" y="1916875"/>
                    <a:ext cx="1004442" cy="4206560"/>
                    <a:chOff x="1676400" y="1905000"/>
                    <a:chExt cx="1004442" cy="4206560"/>
                  </a:xfrm>
                </p:grpSpPr>
                <p:sp>
                  <p:nvSpPr>
                    <p:cNvPr id="121" name="Полилиния 120"/>
                    <p:cNvSpPr/>
                    <p:nvPr/>
                  </p:nvSpPr>
                  <p:spPr>
                    <a:xfrm>
                      <a:off x="1928864" y="2236573"/>
                      <a:ext cx="308919" cy="0"/>
                    </a:xfrm>
                    <a:custGeom>
                      <a:avLst/>
                      <a:gdLst>
                        <a:gd name="connsiteX0" fmla="*/ 0 w 308919"/>
                        <a:gd name="connsiteY0" fmla="*/ 0 h 0"/>
                        <a:gd name="connsiteX1" fmla="*/ 308919 w 308919"/>
                        <a:gd name="connsiteY1" fmla="*/ 0 h 0"/>
                        <a:gd name="connsiteX2" fmla="*/ 308919 w 308919"/>
                        <a:gd name="connsiteY2" fmla="*/ 0 h 0"/>
                        <a:gd name="connsiteX3" fmla="*/ 308919 w 308919"/>
                        <a:gd name="connsiteY3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08919">
                          <a:moveTo>
                            <a:pt x="0" y="0"/>
                          </a:moveTo>
                          <a:lnTo>
                            <a:pt x="308919" y="0"/>
                          </a:lnTo>
                          <a:lnTo>
                            <a:pt x="308919" y="0"/>
                          </a:lnTo>
                          <a:lnTo>
                            <a:pt x="308919" y="0"/>
                          </a:lnTo>
                        </a:path>
                      </a:pathLst>
                    </a:custGeom>
                    <a:solidFill>
                      <a:schemeClr val="accent1">
                        <a:lumMod val="60000"/>
                        <a:lumOff val="40000"/>
                      </a:schemeClr>
                    </a:solidFill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grpSp>
                  <p:nvGrpSpPr>
                    <p:cNvPr id="152" name="Группа 151"/>
                    <p:cNvGrpSpPr/>
                    <p:nvPr/>
                  </p:nvGrpSpPr>
                  <p:grpSpPr>
                    <a:xfrm>
                      <a:off x="1676400" y="1905000"/>
                      <a:ext cx="1004442" cy="4206560"/>
                      <a:chOff x="1676400" y="1905000"/>
                      <a:chExt cx="1004442" cy="4206560"/>
                    </a:xfrm>
                  </p:grpSpPr>
                  <p:grpSp>
                    <p:nvGrpSpPr>
                      <p:cNvPr id="97" name="Группа 96"/>
                      <p:cNvGrpSpPr/>
                      <p:nvPr/>
                    </p:nvGrpSpPr>
                    <p:grpSpPr>
                      <a:xfrm>
                        <a:off x="1711028" y="4710552"/>
                        <a:ext cx="914400" cy="1401008"/>
                        <a:chOff x="1828800" y="4642741"/>
                        <a:chExt cx="990600" cy="1401008"/>
                      </a:xfrm>
                    </p:grpSpPr>
                    <p:grpSp>
                      <p:nvGrpSpPr>
                        <p:cNvPr id="79" name="Группа 78"/>
                        <p:cNvGrpSpPr/>
                        <p:nvPr/>
                      </p:nvGrpSpPr>
                      <p:grpSpPr>
                        <a:xfrm>
                          <a:off x="1828800" y="5410200"/>
                          <a:ext cx="990600" cy="633549"/>
                          <a:chOff x="1828800" y="5525801"/>
                          <a:chExt cx="990600" cy="570194"/>
                        </a:xfrm>
                      </p:grpSpPr>
                      <p:sp>
                        <p:nvSpPr>
                          <p:cNvPr id="76" name="Прямоугольник 75"/>
                          <p:cNvSpPr/>
                          <p:nvPr/>
                        </p:nvSpPr>
                        <p:spPr>
                          <a:xfrm>
                            <a:off x="1828800" y="5943595"/>
                            <a:ext cx="990600" cy="152400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77" name="Прямоугольник с двумя скругленными соседними углами 76"/>
                          <p:cNvSpPr/>
                          <p:nvPr/>
                        </p:nvSpPr>
                        <p:spPr>
                          <a:xfrm>
                            <a:off x="1828800" y="5684515"/>
                            <a:ext cx="990600" cy="259080"/>
                          </a:xfrm>
                          <a:prstGeom prst="round2SameRect">
                            <a:avLst/>
                          </a:prstGeom>
                          <a:noFill/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78" name="Прямоугольник с двумя скругленными соседними углами 77"/>
                          <p:cNvSpPr/>
                          <p:nvPr/>
                        </p:nvSpPr>
                        <p:spPr>
                          <a:xfrm>
                            <a:off x="2042160" y="5525801"/>
                            <a:ext cx="574766" cy="160020"/>
                          </a:xfrm>
                          <a:prstGeom prst="round2SameRect">
                            <a:avLst/>
                          </a:prstGeom>
                          <a:noFill/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</p:grpSp>
                    <p:cxnSp>
                      <p:nvCxnSpPr>
                        <p:cNvPr id="93" name="Прямая соединительная линия 92"/>
                        <p:cNvCxnSpPr/>
                        <p:nvPr/>
                      </p:nvCxnSpPr>
                      <p:spPr>
                        <a:xfrm rot="5400000">
                          <a:off x="2066102" y="5599906"/>
                          <a:ext cx="533400" cy="1588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bg1">
                              <a:lumMod val="65000"/>
                              <a:lumOff val="3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95" name="Капля 94"/>
                        <p:cNvSpPr/>
                        <p:nvPr/>
                      </p:nvSpPr>
                      <p:spPr>
                        <a:xfrm rot="18937919">
                          <a:off x="1989314" y="4642741"/>
                          <a:ext cx="710399" cy="703726"/>
                        </a:xfrm>
                        <a:prstGeom prst="teardrop">
                          <a:avLst/>
                        </a:prstGeom>
                        <a:solidFill>
                          <a:srgbClr val="EE752A"/>
                        </a:solidFill>
                        <a:ln>
                          <a:noFill/>
                        </a:ln>
                        <a:effectLst>
                          <a:softEdge rad="31750"/>
                        </a:effectLst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  <p:sp>
                      <p:nvSpPr>
                        <p:cNvPr id="96" name="Капля 95"/>
                        <p:cNvSpPr/>
                        <p:nvPr/>
                      </p:nvSpPr>
                      <p:spPr>
                        <a:xfrm rot="18937919">
                          <a:off x="2137517" y="4931422"/>
                          <a:ext cx="485500" cy="378862"/>
                        </a:xfrm>
                        <a:prstGeom prst="teardrop">
                          <a:avLst/>
                        </a:prstGeom>
                        <a:solidFill>
                          <a:srgbClr val="E9B023"/>
                        </a:solidFill>
                        <a:ln>
                          <a:noFill/>
                        </a:ln>
                        <a:effectLst>
                          <a:softEdge rad="63500"/>
                        </a:effectLst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</p:grpSp>
                  <p:sp>
                    <p:nvSpPr>
                      <p:cNvPr id="104" name="Полилиния 103"/>
                      <p:cNvSpPr/>
                      <p:nvPr/>
                    </p:nvSpPr>
                    <p:spPr>
                      <a:xfrm>
                        <a:off x="1766442" y="4447320"/>
                        <a:ext cx="914400" cy="76200"/>
                      </a:xfrm>
                      <a:custGeom>
                        <a:avLst/>
                        <a:gdLst>
                          <a:gd name="connsiteX0" fmla="*/ 0 w 1507524"/>
                          <a:gd name="connsiteY0" fmla="*/ 237583 h 237583"/>
                          <a:gd name="connsiteX1" fmla="*/ 24714 w 1507524"/>
                          <a:gd name="connsiteY1" fmla="*/ 89302 h 237583"/>
                          <a:gd name="connsiteX2" fmla="*/ 49427 w 1507524"/>
                          <a:gd name="connsiteY2" fmla="*/ 52231 h 237583"/>
                          <a:gd name="connsiteX3" fmla="*/ 86497 w 1507524"/>
                          <a:gd name="connsiteY3" fmla="*/ 27518 h 237583"/>
                          <a:gd name="connsiteX4" fmla="*/ 185351 w 1507524"/>
                          <a:gd name="connsiteY4" fmla="*/ 39875 h 237583"/>
                          <a:gd name="connsiteX5" fmla="*/ 197708 w 1507524"/>
                          <a:gd name="connsiteY5" fmla="*/ 89302 h 237583"/>
                          <a:gd name="connsiteX6" fmla="*/ 247135 w 1507524"/>
                          <a:gd name="connsiteY6" fmla="*/ 114015 h 237583"/>
                          <a:gd name="connsiteX7" fmla="*/ 321276 w 1507524"/>
                          <a:gd name="connsiteY7" fmla="*/ 175799 h 237583"/>
                          <a:gd name="connsiteX8" fmla="*/ 407773 w 1507524"/>
                          <a:gd name="connsiteY8" fmla="*/ 163442 h 237583"/>
                          <a:gd name="connsiteX9" fmla="*/ 444843 w 1507524"/>
                          <a:gd name="connsiteY9" fmla="*/ 126372 h 237583"/>
                          <a:gd name="connsiteX10" fmla="*/ 481914 w 1507524"/>
                          <a:gd name="connsiteY10" fmla="*/ 52231 h 237583"/>
                          <a:gd name="connsiteX11" fmla="*/ 556054 w 1507524"/>
                          <a:gd name="connsiteY11" fmla="*/ 15161 h 237583"/>
                          <a:gd name="connsiteX12" fmla="*/ 753762 w 1507524"/>
                          <a:gd name="connsiteY12" fmla="*/ 52231 h 237583"/>
                          <a:gd name="connsiteX13" fmla="*/ 778476 w 1507524"/>
                          <a:gd name="connsiteY13" fmla="*/ 89302 h 237583"/>
                          <a:gd name="connsiteX14" fmla="*/ 840259 w 1507524"/>
                          <a:gd name="connsiteY14" fmla="*/ 188156 h 237583"/>
                          <a:gd name="connsiteX15" fmla="*/ 926757 w 1507524"/>
                          <a:gd name="connsiteY15" fmla="*/ 200512 h 237583"/>
                          <a:gd name="connsiteX16" fmla="*/ 1013254 w 1507524"/>
                          <a:gd name="connsiteY16" fmla="*/ 175799 h 237583"/>
                          <a:gd name="connsiteX17" fmla="*/ 1062681 w 1507524"/>
                          <a:gd name="connsiteY17" fmla="*/ 101658 h 237583"/>
                          <a:gd name="connsiteX18" fmla="*/ 1087395 w 1507524"/>
                          <a:gd name="connsiteY18" fmla="*/ 64588 h 237583"/>
                          <a:gd name="connsiteX19" fmla="*/ 1124465 w 1507524"/>
                          <a:gd name="connsiteY19" fmla="*/ 27518 h 237583"/>
                          <a:gd name="connsiteX20" fmla="*/ 1210962 w 1507524"/>
                          <a:gd name="connsiteY20" fmla="*/ 2804 h 237583"/>
                          <a:gd name="connsiteX21" fmla="*/ 1248032 w 1507524"/>
                          <a:gd name="connsiteY21" fmla="*/ 15161 h 237583"/>
                          <a:gd name="connsiteX22" fmla="*/ 1297459 w 1507524"/>
                          <a:gd name="connsiteY22" fmla="*/ 27518 h 237583"/>
                          <a:gd name="connsiteX23" fmla="*/ 1334530 w 1507524"/>
                          <a:gd name="connsiteY23" fmla="*/ 52231 h 237583"/>
                          <a:gd name="connsiteX24" fmla="*/ 1359243 w 1507524"/>
                          <a:gd name="connsiteY24" fmla="*/ 89302 h 237583"/>
                          <a:gd name="connsiteX25" fmla="*/ 1371600 w 1507524"/>
                          <a:gd name="connsiteY25" fmla="*/ 126372 h 237583"/>
                          <a:gd name="connsiteX26" fmla="*/ 1408670 w 1507524"/>
                          <a:gd name="connsiteY26" fmla="*/ 138729 h 237583"/>
                          <a:gd name="connsiteX27" fmla="*/ 1507524 w 1507524"/>
                          <a:gd name="connsiteY27" fmla="*/ 138729 h 237583"/>
                          <a:gd name="connsiteX28" fmla="*/ 1495168 w 1507524"/>
                          <a:gd name="connsiteY28" fmla="*/ 151085 h 23758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</a:cxnLst>
                        <a:rect l="l" t="t" r="r" b="b"/>
                        <a:pathLst>
                          <a:path w="1507524" h="237583">
                            <a:moveTo>
                              <a:pt x="0" y="237583"/>
                            </a:moveTo>
                            <a:cubicBezTo>
                              <a:pt x="3916" y="202340"/>
                              <a:pt x="4012" y="130707"/>
                              <a:pt x="24714" y="89302"/>
                            </a:cubicBezTo>
                            <a:cubicBezTo>
                              <a:pt x="31356" y="76019"/>
                              <a:pt x="38926" y="62732"/>
                              <a:pt x="49427" y="52231"/>
                            </a:cubicBezTo>
                            <a:cubicBezTo>
                              <a:pt x="59928" y="41730"/>
                              <a:pt x="74140" y="35756"/>
                              <a:pt x="86497" y="27518"/>
                            </a:cubicBezTo>
                            <a:cubicBezTo>
                              <a:pt x="119448" y="31637"/>
                              <a:pt x="156322" y="23748"/>
                              <a:pt x="185351" y="39875"/>
                            </a:cubicBezTo>
                            <a:cubicBezTo>
                              <a:pt x="200197" y="48123"/>
                              <a:pt x="186836" y="76256"/>
                              <a:pt x="197708" y="89302"/>
                            </a:cubicBezTo>
                            <a:cubicBezTo>
                              <a:pt x="209500" y="103453"/>
                              <a:pt x="230659" y="105777"/>
                              <a:pt x="247135" y="114015"/>
                            </a:cubicBezTo>
                            <a:cubicBezTo>
                              <a:pt x="256470" y="123350"/>
                              <a:pt x="302161" y="173887"/>
                              <a:pt x="321276" y="175799"/>
                            </a:cubicBezTo>
                            <a:cubicBezTo>
                              <a:pt x="350257" y="178697"/>
                              <a:pt x="378941" y="167561"/>
                              <a:pt x="407773" y="163442"/>
                            </a:cubicBezTo>
                            <a:cubicBezTo>
                              <a:pt x="420130" y="151085"/>
                              <a:pt x="435150" y="140912"/>
                              <a:pt x="444843" y="126372"/>
                            </a:cubicBezTo>
                            <a:cubicBezTo>
                              <a:pt x="485043" y="66072"/>
                              <a:pt x="423583" y="110562"/>
                              <a:pt x="481914" y="52231"/>
                            </a:cubicBezTo>
                            <a:cubicBezTo>
                              <a:pt x="505867" y="28278"/>
                              <a:pt x="525905" y="25211"/>
                              <a:pt x="556054" y="15161"/>
                            </a:cubicBezTo>
                            <a:cubicBezTo>
                              <a:pt x="624735" y="20444"/>
                              <a:pt x="701531" y="0"/>
                              <a:pt x="753762" y="52231"/>
                            </a:cubicBezTo>
                            <a:cubicBezTo>
                              <a:pt x="764263" y="62732"/>
                              <a:pt x="770238" y="76945"/>
                              <a:pt x="778476" y="89302"/>
                            </a:cubicBezTo>
                            <a:cubicBezTo>
                              <a:pt x="793891" y="135548"/>
                              <a:pt x="789492" y="172926"/>
                              <a:pt x="840259" y="188156"/>
                            </a:cubicBezTo>
                            <a:cubicBezTo>
                              <a:pt x="868156" y="196525"/>
                              <a:pt x="897924" y="196393"/>
                              <a:pt x="926757" y="200512"/>
                            </a:cubicBezTo>
                            <a:cubicBezTo>
                              <a:pt x="955589" y="192274"/>
                              <a:pt x="986434" y="189209"/>
                              <a:pt x="1013254" y="175799"/>
                            </a:cubicBezTo>
                            <a:cubicBezTo>
                              <a:pt x="1060103" y="152375"/>
                              <a:pt x="1044374" y="138271"/>
                              <a:pt x="1062681" y="101658"/>
                            </a:cubicBezTo>
                            <a:cubicBezTo>
                              <a:pt x="1069323" y="88375"/>
                              <a:pt x="1077888" y="75997"/>
                              <a:pt x="1087395" y="64588"/>
                            </a:cubicBezTo>
                            <a:cubicBezTo>
                              <a:pt x="1098582" y="51163"/>
                              <a:pt x="1109925" y="37211"/>
                              <a:pt x="1124465" y="27518"/>
                            </a:cubicBezTo>
                            <a:cubicBezTo>
                              <a:pt x="1135102" y="20427"/>
                              <a:pt x="1204370" y="4452"/>
                              <a:pt x="1210962" y="2804"/>
                            </a:cubicBezTo>
                            <a:cubicBezTo>
                              <a:pt x="1223319" y="6923"/>
                              <a:pt x="1235508" y="11583"/>
                              <a:pt x="1248032" y="15161"/>
                            </a:cubicBezTo>
                            <a:cubicBezTo>
                              <a:pt x="1264361" y="19827"/>
                              <a:pt x="1281849" y="20828"/>
                              <a:pt x="1297459" y="27518"/>
                            </a:cubicBezTo>
                            <a:cubicBezTo>
                              <a:pt x="1311109" y="33368"/>
                              <a:pt x="1322173" y="43993"/>
                              <a:pt x="1334530" y="52231"/>
                            </a:cubicBezTo>
                            <a:cubicBezTo>
                              <a:pt x="1342768" y="64588"/>
                              <a:pt x="1352601" y="76019"/>
                              <a:pt x="1359243" y="89302"/>
                            </a:cubicBezTo>
                            <a:cubicBezTo>
                              <a:pt x="1365068" y="100952"/>
                              <a:pt x="1362390" y="117162"/>
                              <a:pt x="1371600" y="126372"/>
                            </a:cubicBezTo>
                            <a:cubicBezTo>
                              <a:pt x="1380810" y="135582"/>
                              <a:pt x="1395698" y="137550"/>
                              <a:pt x="1408670" y="138729"/>
                            </a:cubicBezTo>
                            <a:cubicBezTo>
                              <a:pt x="1441486" y="141712"/>
                              <a:pt x="1474573" y="138729"/>
                              <a:pt x="1507524" y="138729"/>
                            </a:cubicBezTo>
                            <a:lnTo>
                              <a:pt x="1495168" y="151085"/>
                            </a:lnTo>
                          </a:path>
                        </a:pathLst>
                      </a:cu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grpSp>
                    <p:nvGrpSpPr>
                      <p:cNvPr id="120" name="Группа 119"/>
                      <p:cNvGrpSpPr/>
                      <p:nvPr/>
                    </p:nvGrpSpPr>
                    <p:grpSpPr>
                      <a:xfrm>
                        <a:off x="1676400" y="1905000"/>
                        <a:ext cx="914400" cy="2512472"/>
                        <a:chOff x="1681264" y="934664"/>
                        <a:chExt cx="914400" cy="2512472"/>
                      </a:xfrm>
                    </p:grpSpPr>
                    <p:grpSp>
                      <p:nvGrpSpPr>
                        <p:cNvPr id="119" name="Группа 118"/>
                        <p:cNvGrpSpPr/>
                        <p:nvPr/>
                      </p:nvGrpSpPr>
                      <p:grpSpPr>
                        <a:xfrm>
                          <a:off x="1681264" y="934664"/>
                          <a:ext cx="914400" cy="2512472"/>
                          <a:chOff x="1681264" y="934664"/>
                          <a:chExt cx="914400" cy="2512472"/>
                        </a:xfrm>
                      </p:grpSpPr>
                      <p:grpSp>
                        <p:nvGrpSpPr>
                          <p:cNvPr id="10" name="Группа 9"/>
                          <p:cNvGrpSpPr/>
                          <p:nvPr/>
                        </p:nvGrpSpPr>
                        <p:grpSpPr>
                          <a:xfrm>
                            <a:off x="1681264" y="1911881"/>
                            <a:ext cx="914400" cy="1535255"/>
                            <a:chOff x="1752600" y="2808145"/>
                            <a:chExt cx="914400" cy="1535255"/>
                          </a:xfrm>
                        </p:grpSpPr>
                        <p:sp>
                          <p:nvSpPr>
                            <p:cNvPr id="17" name="Овал 16"/>
                            <p:cNvSpPr/>
                            <p:nvPr/>
                          </p:nvSpPr>
                          <p:spPr>
                            <a:xfrm>
                              <a:off x="1752600" y="3429000"/>
                              <a:ext cx="914400" cy="914400"/>
                            </a:xfrm>
                            <a:prstGeom prst="ellipse">
                              <a:avLst/>
                            </a:prstGeom>
                            <a:noFill/>
                            <a:ln w="12700"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grpSp>
                          <p:nvGrpSpPr>
                            <p:cNvPr id="36" name="Группа 35"/>
                            <p:cNvGrpSpPr/>
                            <p:nvPr/>
                          </p:nvGrpSpPr>
                          <p:grpSpPr>
                            <a:xfrm>
                              <a:off x="2090804" y="2808145"/>
                              <a:ext cx="235115" cy="678910"/>
                              <a:chOff x="2090804" y="2808145"/>
                              <a:chExt cx="235115" cy="678910"/>
                            </a:xfrm>
                          </p:grpSpPr>
                          <p:sp>
                            <p:nvSpPr>
                              <p:cNvPr id="30" name="Прямоугольник 29"/>
                              <p:cNvSpPr/>
                              <p:nvPr/>
                            </p:nvSpPr>
                            <p:spPr>
                              <a:xfrm>
                                <a:off x="2097319" y="3410855"/>
                                <a:ext cx="228600" cy="76200"/>
                              </a:xfrm>
                              <a:prstGeom prst="rect">
                                <a:avLst/>
                              </a:prstGeom>
                              <a:solidFill>
                                <a:srgbClr val="CDDCFF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/>
                              </a:p>
                            </p:txBody>
                          </p:sp>
                          <p:cxnSp>
                            <p:nvCxnSpPr>
                              <p:cNvPr id="33" name="Прямая соединительная линия 32"/>
                              <p:cNvCxnSpPr/>
                              <p:nvPr/>
                            </p:nvCxnSpPr>
                            <p:spPr>
                              <a:xfrm rot="5400000">
                                <a:off x="1994070" y="3125287"/>
                                <a:ext cx="635872" cy="1588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35" name="Прямая соединительная линия 34"/>
                              <p:cNvCxnSpPr/>
                              <p:nvPr/>
                            </p:nvCxnSpPr>
                            <p:spPr>
                              <a:xfrm rot="5400000">
                                <a:off x="1773662" y="3132525"/>
                                <a:ext cx="635872" cy="1588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p:cxnSp>
                        <p:nvCxnSpPr>
                          <p:cNvPr id="48" name="Прямая соединительная линия 47"/>
                          <p:cNvCxnSpPr/>
                          <p:nvPr/>
                        </p:nvCxnSpPr>
                        <p:spPr>
                          <a:xfrm rot="5400000">
                            <a:off x="1410494" y="2094706"/>
                            <a:ext cx="1295400" cy="1588"/>
                          </a:xfrm>
                          <a:prstGeom prst="line">
                            <a:avLst/>
                          </a:prstGeom>
                          <a:ln w="3175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2" name="Прямая соединительная линия 51"/>
                          <p:cNvCxnSpPr/>
                          <p:nvPr/>
                        </p:nvCxnSpPr>
                        <p:spPr>
                          <a:xfrm rot="5400000">
                            <a:off x="1446234" y="2094706"/>
                            <a:ext cx="1295400" cy="1588"/>
                          </a:xfrm>
                          <a:prstGeom prst="line">
                            <a:avLst/>
                          </a:prstGeom>
                          <a:ln w="3175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3" name="Прямая соединительная линия 52"/>
                          <p:cNvCxnSpPr/>
                          <p:nvPr/>
                        </p:nvCxnSpPr>
                        <p:spPr>
                          <a:xfrm rot="5400000">
                            <a:off x="1829594" y="1889370"/>
                            <a:ext cx="609600" cy="1588"/>
                          </a:xfrm>
                          <a:prstGeom prst="line">
                            <a:avLst/>
                          </a:prstGeom>
                          <a:ln w="3175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5" name="Прямая соединительная линия 54"/>
                          <p:cNvCxnSpPr/>
                          <p:nvPr/>
                        </p:nvCxnSpPr>
                        <p:spPr>
                          <a:xfrm rot="5400000">
                            <a:off x="1912638" y="1906012"/>
                            <a:ext cx="534194" cy="794"/>
                          </a:xfrm>
                          <a:prstGeom prst="line">
                            <a:avLst/>
                          </a:prstGeom>
                          <a:ln w="3175"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118" name="Группа 117"/>
                          <p:cNvGrpSpPr/>
                          <p:nvPr/>
                        </p:nvGrpSpPr>
                        <p:grpSpPr>
                          <a:xfrm>
                            <a:off x="1929276" y="934664"/>
                            <a:ext cx="304800" cy="640592"/>
                            <a:chOff x="1929276" y="934664"/>
                            <a:chExt cx="304800" cy="640592"/>
                          </a:xfrm>
                        </p:grpSpPr>
                        <p:grpSp>
                          <p:nvGrpSpPr>
                            <p:cNvPr id="115" name="Группа 114"/>
                            <p:cNvGrpSpPr/>
                            <p:nvPr/>
                          </p:nvGrpSpPr>
                          <p:grpSpPr>
                            <a:xfrm>
                              <a:off x="1929276" y="1000412"/>
                              <a:ext cx="304800" cy="574844"/>
                              <a:chOff x="1929276" y="1000412"/>
                              <a:chExt cx="304800" cy="574844"/>
                            </a:xfrm>
                          </p:grpSpPr>
                          <p:sp>
                            <p:nvSpPr>
                              <p:cNvPr id="19" name="Овал 18"/>
                              <p:cNvSpPr/>
                              <p:nvPr/>
                            </p:nvSpPr>
                            <p:spPr>
                              <a:xfrm>
                                <a:off x="1929276" y="1000412"/>
                                <a:ext cx="304800" cy="457200"/>
                              </a:xfrm>
                              <a:prstGeom prst="ellipse">
                                <a:avLst/>
                              </a:prstGeom>
                              <a:noFill/>
                              <a:ln w="3175">
                                <a:solidFill>
                                  <a:schemeClr val="bg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/>
                              </a:p>
                            </p:txBody>
                          </p:sp>
                          <p:sp>
                            <p:nvSpPr>
                              <p:cNvPr id="62" name="Прямоугольник 61"/>
                              <p:cNvSpPr/>
                              <p:nvPr/>
                            </p:nvSpPr>
                            <p:spPr>
                              <a:xfrm flipV="1">
                                <a:off x="2059933" y="1425003"/>
                                <a:ext cx="36000" cy="36000"/>
                              </a:xfrm>
                              <a:prstGeom prst="rect">
                                <a:avLst/>
                              </a:prstGeom>
                              <a:solidFill>
                                <a:srgbClr val="CDDCFF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/>
                              </a:p>
                            </p:txBody>
                          </p:sp>
                          <p:sp>
                            <p:nvSpPr>
                              <p:cNvPr id="73" name="Прямоугольник 72"/>
                              <p:cNvSpPr/>
                              <p:nvPr/>
                            </p:nvSpPr>
                            <p:spPr>
                              <a:xfrm flipV="1">
                                <a:off x="2036926" y="1496136"/>
                                <a:ext cx="76200" cy="45719"/>
                              </a:xfrm>
                              <a:prstGeom prst="rect">
                                <a:avLst/>
                              </a:prstGeom>
                              <a:solidFill>
                                <a:srgbClr val="CDDCFF"/>
                              </a:solidFill>
                              <a:ln w="3175">
                                <a:solidFill>
                                  <a:schemeClr val="bg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/>
                              </a:p>
                            </p:txBody>
                          </p:sp>
                          <p:sp>
                            <p:nvSpPr>
                              <p:cNvPr id="75" name="Овал 74"/>
                              <p:cNvSpPr/>
                              <p:nvPr/>
                            </p:nvSpPr>
                            <p:spPr>
                              <a:xfrm>
                                <a:off x="1998997" y="1467256"/>
                                <a:ext cx="36000" cy="108000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CDDCFF"/>
                              </a:solidFill>
                              <a:ln w="3175">
                                <a:solidFill>
                                  <a:schemeClr val="bg1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/>
                              </a:p>
                            </p:txBody>
                          </p:sp>
                        </p:grpSp>
                        <p:grpSp>
                          <p:nvGrpSpPr>
                            <p:cNvPr id="117" name="Группа 116"/>
                            <p:cNvGrpSpPr/>
                            <p:nvPr/>
                          </p:nvGrpSpPr>
                          <p:grpSpPr>
                            <a:xfrm>
                              <a:off x="2006530" y="934664"/>
                              <a:ext cx="152400" cy="104669"/>
                              <a:chOff x="2006530" y="934664"/>
                              <a:chExt cx="152400" cy="104669"/>
                            </a:xfrm>
                          </p:grpSpPr>
                          <p:cxnSp>
                            <p:nvCxnSpPr>
                              <p:cNvPr id="40" name="Прямая соединительная линия 39"/>
                              <p:cNvCxnSpPr/>
                              <p:nvPr/>
                            </p:nvCxnSpPr>
                            <p:spPr>
                              <a:xfrm rot="5400000">
                                <a:off x="2101114" y="976110"/>
                                <a:ext cx="76200" cy="1588"/>
                              </a:xfrm>
                              <a:prstGeom prst="line">
                                <a:avLst/>
                              </a:prstGeom>
                              <a:ln w="3175">
                                <a:solidFill>
                                  <a:schemeClr val="bg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71" name="Прямая соединительная линия 70"/>
                              <p:cNvCxnSpPr/>
                              <p:nvPr/>
                            </p:nvCxnSpPr>
                            <p:spPr>
                              <a:xfrm>
                                <a:off x="2006530" y="934664"/>
                                <a:ext cx="152400" cy="1588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24" name="Прямоугольник 23"/>
                              <p:cNvSpPr/>
                              <p:nvPr/>
                            </p:nvSpPr>
                            <p:spPr>
                              <a:xfrm>
                                <a:off x="2027031" y="990600"/>
                                <a:ext cx="109766" cy="48733"/>
                              </a:xfrm>
                              <a:prstGeom prst="rect">
                                <a:avLst/>
                              </a:prstGeom>
                              <a:solidFill>
                                <a:srgbClr val="CDDCFF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ru-RU"/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45" name="Трапеция 44"/>
                          <p:cNvSpPr/>
                          <p:nvPr/>
                        </p:nvSpPr>
                        <p:spPr>
                          <a:xfrm rot="10800000">
                            <a:off x="1999854" y="1823990"/>
                            <a:ext cx="266964" cy="157210"/>
                          </a:xfrm>
                          <a:prstGeom prst="trapezoid">
                            <a:avLst/>
                          </a:prstGeom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</p:grpSp>
                    <p:cxnSp>
                      <p:nvCxnSpPr>
                        <p:cNvPr id="39" name="Прямая соединительная линия 38"/>
                        <p:cNvCxnSpPr/>
                        <p:nvPr/>
                      </p:nvCxnSpPr>
                      <p:spPr>
                        <a:xfrm rot="5400000">
                          <a:off x="1987626" y="976110"/>
                          <a:ext cx="76200" cy="1588"/>
                        </a:xfrm>
                        <a:prstGeom prst="line">
                          <a:avLst/>
                        </a:prstGeom>
                        <a:ln w="3175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22" name="Капля 121"/>
                      <p:cNvSpPr/>
                      <p:nvPr/>
                    </p:nvSpPr>
                    <p:spPr>
                      <a:xfrm rot="7714014">
                        <a:off x="2046013" y="3797582"/>
                        <a:ext cx="72000" cy="72000"/>
                      </a:xfrm>
                      <a:prstGeom prst="teardrop">
                        <a:avLst/>
                      </a:prstGeom>
                      <a:noFill/>
                      <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123" name="Капля 122"/>
                      <p:cNvSpPr/>
                      <p:nvPr/>
                    </p:nvSpPr>
                    <p:spPr>
                      <a:xfrm rot="7714014">
                        <a:off x="2047278" y="4014062"/>
                        <a:ext cx="72000" cy="72000"/>
                      </a:xfrm>
                      <a:prstGeom prst="teardrop">
                        <a:avLst/>
                      </a:prstGeom>
                      <a:noFill/>
                      <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grpSp>
                    <p:nvGrpSpPr>
                      <p:cNvPr id="151" name="Группа 150"/>
                      <p:cNvGrpSpPr/>
                      <p:nvPr/>
                    </p:nvGrpSpPr>
                    <p:grpSpPr>
                      <a:xfrm>
                        <a:off x="1905000" y="4114800"/>
                        <a:ext cx="533400" cy="288469"/>
                        <a:chOff x="1905000" y="4114800"/>
                        <a:chExt cx="533400" cy="288469"/>
                      </a:xfrm>
                    </p:grpSpPr>
                    <p:sp>
                      <p:nvSpPr>
                        <p:cNvPr id="142" name="Капля 141"/>
                        <p:cNvSpPr/>
                        <p:nvPr/>
                      </p:nvSpPr>
                      <p:spPr>
                        <a:xfrm>
                          <a:off x="1981200" y="4343400"/>
                          <a:ext cx="152400" cy="45719"/>
                        </a:xfrm>
                        <a:prstGeom prst="teardrop">
                          <a:avLst/>
                        </a:prstGeom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  <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  <p:grpSp>
                      <p:nvGrpSpPr>
                        <p:cNvPr id="150" name="Группа 149"/>
                        <p:cNvGrpSpPr/>
                        <p:nvPr/>
                      </p:nvGrpSpPr>
                      <p:grpSpPr>
                        <a:xfrm>
                          <a:off x="1905000" y="4114800"/>
                          <a:ext cx="533400" cy="288469"/>
                          <a:chOff x="1905000" y="4114800"/>
                          <a:chExt cx="533400" cy="288469"/>
                        </a:xfrm>
                      </p:grpSpPr>
                      <p:sp>
                        <p:nvSpPr>
                          <p:cNvPr id="131" name="Капля 130"/>
                          <p:cNvSpPr/>
                          <p:nvPr/>
                        </p:nvSpPr>
                        <p:spPr>
                          <a:xfrm flipH="1" flipV="1">
                            <a:off x="2362200" y="4168138"/>
                            <a:ext cx="76200" cy="152399"/>
                          </a:xfrm>
                          <a:prstGeom prst="teardrop">
                            <a:avLst/>
                          </a:prstGeom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ln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143" name="Капля 142"/>
                          <p:cNvSpPr/>
                          <p:nvPr/>
                        </p:nvSpPr>
                        <p:spPr>
                          <a:xfrm flipH="1" flipV="1">
                            <a:off x="2209800" y="4250870"/>
                            <a:ext cx="76200" cy="152399"/>
                          </a:xfrm>
                          <a:prstGeom prst="teardrop">
                            <a:avLst/>
                          </a:prstGeom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ln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grpSp>
                        <p:nvGrpSpPr>
                          <p:cNvPr id="148" name="Группа 147"/>
                          <p:cNvGrpSpPr/>
                          <p:nvPr/>
                        </p:nvGrpSpPr>
                        <p:grpSpPr>
                          <a:xfrm>
                            <a:off x="1905000" y="4114800"/>
                            <a:ext cx="457200" cy="228600"/>
                            <a:chOff x="4876800" y="4419600"/>
                            <a:chExt cx="609600" cy="402005"/>
                          </a:xfrm>
                        </p:grpSpPr>
                        <p:sp>
                          <p:nvSpPr>
                            <p:cNvPr id="127" name="Капля 126"/>
                            <p:cNvSpPr/>
                            <p:nvPr/>
                          </p:nvSpPr>
                          <p:spPr>
                            <a:xfrm flipH="1" flipV="1">
                              <a:off x="4953000" y="4495800"/>
                              <a:ext cx="76200" cy="152399"/>
                            </a:xfrm>
                            <a:prstGeom prst="teardrop">
                              <a:avLst/>
                            </a:prstGeom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  <a:ln>
                              <a:solidFill>
                                <a:schemeClr val="bg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129" name="Капля 128"/>
                            <p:cNvSpPr/>
                            <p:nvPr/>
                          </p:nvSpPr>
                          <p:spPr>
                            <a:xfrm flipH="1" flipV="1">
                              <a:off x="5181600" y="4495800"/>
                              <a:ext cx="76200" cy="152399"/>
                            </a:xfrm>
                            <a:prstGeom prst="teardrop">
                              <a:avLst/>
                            </a:prstGeom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  <a:ln>
                              <a:solidFill>
                                <a:schemeClr val="bg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130" name="Капля 129"/>
                            <p:cNvSpPr/>
                            <p:nvPr/>
                          </p:nvSpPr>
                          <p:spPr>
                            <a:xfrm flipH="1" flipV="1">
                              <a:off x="5334000" y="4419600"/>
                              <a:ext cx="76200" cy="152399"/>
                            </a:xfrm>
                            <a:prstGeom prst="teardrop">
                              <a:avLst/>
                            </a:prstGeom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  <a:ln>
                              <a:solidFill>
                                <a:schemeClr val="bg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133" name="Капля 132"/>
                            <p:cNvSpPr/>
                            <p:nvPr/>
                          </p:nvSpPr>
                          <p:spPr>
                            <a:xfrm flipH="1" flipV="1">
                              <a:off x="4876800" y="4648200"/>
                              <a:ext cx="76200" cy="152399"/>
                            </a:xfrm>
                            <a:prstGeom prst="teardrop">
                              <a:avLst/>
                            </a:prstGeom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  <a:ln>
                              <a:solidFill>
                                <a:schemeClr val="bg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134" name="Капля 133"/>
                            <p:cNvSpPr/>
                            <p:nvPr/>
                          </p:nvSpPr>
                          <p:spPr>
                            <a:xfrm flipH="1" flipV="1">
                              <a:off x="4953000" y="4648200"/>
                              <a:ext cx="76200" cy="152399"/>
                            </a:xfrm>
                            <a:prstGeom prst="teardrop">
                              <a:avLst/>
                            </a:prstGeom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  <a:ln>
                              <a:solidFill>
                                <a:schemeClr val="bg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136" name="Капля 135"/>
                            <p:cNvSpPr/>
                            <p:nvPr/>
                          </p:nvSpPr>
                          <p:spPr>
                            <a:xfrm>
                              <a:off x="5257800" y="4724400"/>
                              <a:ext cx="180000" cy="36000"/>
                            </a:xfrm>
                            <a:prstGeom prst="teardrop">
                              <a:avLst/>
                            </a:prstGeom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  <a:ln>
                              <a:solidFill>
                                <a:schemeClr val="bg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137" name="Капля 136"/>
                            <p:cNvSpPr/>
                            <p:nvPr/>
                          </p:nvSpPr>
                          <p:spPr>
                            <a:xfrm flipH="1" flipV="1">
                              <a:off x="5181600" y="4648200"/>
                              <a:ext cx="76200" cy="152399"/>
                            </a:xfrm>
                            <a:prstGeom prst="teardrop">
                              <a:avLst/>
                            </a:prstGeom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  <a:ln>
                              <a:solidFill>
                                <a:schemeClr val="bg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138" name="Капля 137"/>
                            <p:cNvSpPr/>
                            <p:nvPr/>
                          </p:nvSpPr>
                          <p:spPr>
                            <a:xfrm flipH="1" flipV="1">
                              <a:off x="5105400" y="4572000"/>
                              <a:ext cx="76200" cy="152399"/>
                            </a:xfrm>
                            <a:prstGeom prst="teardrop">
                              <a:avLst/>
                            </a:prstGeom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  <a:ln>
                              <a:solidFill>
                                <a:schemeClr val="bg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139" name="Капля 138"/>
                            <p:cNvSpPr/>
                            <p:nvPr/>
                          </p:nvSpPr>
                          <p:spPr>
                            <a:xfrm flipH="1" flipV="1">
                              <a:off x="5029200" y="4572000"/>
                              <a:ext cx="76200" cy="152399"/>
                            </a:xfrm>
                            <a:prstGeom prst="teardrop">
                              <a:avLst/>
                            </a:prstGeom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  <a:ln>
                              <a:solidFill>
                                <a:schemeClr val="bg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140" name="Капля 139"/>
                            <p:cNvSpPr/>
                            <p:nvPr/>
                          </p:nvSpPr>
                          <p:spPr>
                            <a:xfrm flipH="1" flipV="1">
                              <a:off x="5410200" y="4572000"/>
                              <a:ext cx="76200" cy="152399"/>
                            </a:xfrm>
                            <a:prstGeom prst="teardrop">
                              <a:avLst/>
                            </a:prstGeom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  <a:ln>
                              <a:solidFill>
                                <a:schemeClr val="bg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141" name="Капля 140"/>
                            <p:cNvSpPr/>
                            <p:nvPr/>
                          </p:nvSpPr>
                          <p:spPr>
                            <a:xfrm>
                              <a:off x="5029200" y="4775886"/>
                              <a:ext cx="152400" cy="45719"/>
                            </a:xfrm>
                            <a:prstGeom prst="teardrop">
                              <a:avLst/>
                            </a:prstGeom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  <a:ln>
                              <a:solidFill>
                                <a:schemeClr val="bg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144" name="Капля 143"/>
                            <p:cNvSpPr/>
                            <p:nvPr/>
                          </p:nvSpPr>
                          <p:spPr>
                            <a:xfrm flipH="1" flipV="1">
                              <a:off x="5257800" y="4572000"/>
                              <a:ext cx="76200" cy="152399"/>
                            </a:xfrm>
                            <a:prstGeom prst="teardrop">
                              <a:avLst/>
                            </a:prstGeom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  <a:ln>
                              <a:solidFill>
                                <a:schemeClr val="bg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145" name="Капля 144"/>
                            <p:cNvSpPr/>
                            <p:nvPr/>
                          </p:nvSpPr>
                          <p:spPr>
                            <a:xfrm flipH="1" flipV="1">
                              <a:off x="5410200" y="4648200"/>
                              <a:ext cx="76200" cy="152399"/>
                            </a:xfrm>
                            <a:prstGeom prst="teardrop">
                              <a:avLst/>
                            </a:prstGeom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  <a:ln>
                              <a:solidFill>
                                <a:schemeClr val="bg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146" name="Капля 145"/>
                            <p:cNvSpPr/>
                            <p:nvPr/>
                          </p:nvSpPr>
                          <p:spPr>
                            <a:xfrm flipH="1" flipV="1">
                              <a:off x="5334000" y="4572000"/>
                              <a:ext cx="76200" cy="152399"/>
                            </a:xfrm>
                            <a:prstGeom prst="teardrop">
                              <a:avLst/>
                            </a:prstGeom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  <a:ln>
                              <a:solidFill>
                                <a:schemeClr val="bg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147" name="Капля 146"/>
                            <p:cNvSpPr/>
                            <p:nvPr/>
                          </p:nvSpPr>
                          <p:spPr>
                            <a:xfrm flipH="1" flipV="1">
                              <a:off x="5257800" y="4648200"/>
                              <a:ext cx="76200" cy="152399"/>
                            </a:xfrm>
                            <a:prstGeom prst="teardrop">
                              <a:avLst/>
                            </a:prstGeom>
                            <a:solidFill>
                              <a:schemeClr val="bg1">
                                <a:lumMod val="85000"/>
                                <a:lumOff val="15000"/>
                              </a:schemeClr>
                            </a:solidFill>
                            <a:ln>
                              <a:solidFill>
                                <a:schemeClr val="bg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</p:grpSp>
                    </p:grpSp>
                  </p:grpSp>
                </p:grpSp>
              </p:grpSp>
              <p:cxnSp>
                <p:nvCxnSpPr>
                  <p:cNvPr id="70" name="Прямая соединительная линия 69"/>
                  <p:cNvCxnSpPr/>
                  <p:nvPr/>
                </p:nvCxnSpPr>
                <p:spPr>
                  <a:xfrm>
                    <a:off x="457200" y="6314736"/>
                    <a:ext cx="7543800" cy="1588"/>
                  </a:xfrm>
                  <a:prstGeom prst="line">
                    <a:avLst/>
                  </a:prstGeom>
                  <a:ln w="762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86" name="Группа 85"/>
                  <p:cNvGrpSpPr/>
                  <p:nvPr/>
                </p:nvGrpSpPr>
                <p:grpSpPr>
                  <a:xfrm>
                    <a:off x="4495799" y="3644608"/>
                    <a:ext cx="1524000" cy="2624450"/>
                    <a:chOff x="4495799" y="3633850"/>
                    <a:chExt cx="1524000" cy="2624450"/>
                  </a:xfrm>
                </p:grpSpPr>
                <p:sp>
                  <p:nvSpPr>
                    <p:cNvPr id="80" name="Прямоугольник с двумя скругленными соседними углами 79"/>
                    <p:cNvSpPr/>
                    <p:nvPr/>
                  </p:nvSpPr>
                  <p:spPr>
                    <a:xfrm>
                      <a:off x="4495799" y="3819901"/>
                      <a:ext cx="1524000" cy="2438399"/>
                    </a:xfrm>
                    <a:prstGeom prst="round2SameRect">
                      <a:avLst>
                        <a:gd name="adj1" fmla="val 42641"/>
                        <a:gd name="adj2" fmla="val 0"/>
                      </a:avLst>
                    </a:prstGeom>
                    <a:solidFill>
                      <a:srgbClr val="C4E90D">
                        <a:alpha val="50000"/>
                      </a:srgbClr>
                    </a:solidFill>
                    <a:ln w="317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cxnSp>
                  <p:nvCxnSpPr>
                    <p:cNvPr id="83" name="Прямая соединительная линия 82"/>
                    <p:cNvCxnSpPr/>
                    <p:nvPr/>
                  </p:nvCxnSpPr>
                  <p:spPr>
                    <a:xfrm rot="5400000">
                      <a:off x="4798919" y="3759231"/>
                      <a:ext cx="228600" cy="1588"/>
                    </a:xfrm>
                    <a:prstGeom prst="line">
                      <a:avLst/>
                    </a:prstGeom>
                    <a:ln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5" name="Прямая соединительная линия 84"/>
                    <p:cNvCxnSpPr/>
                    <p:nvPr/>
                  </p:nvCxnSpPr>
                  <p:spPr>
                    <a:xfrm rot="5400000">
                      <a:off x="5460969" y="3747356"/>
                      <a:ext cx="228600" cy="1588"/>
                    </a:xfrm>
                    <a:prstGeom prst="line">
                      <a:avLst/>
                    </a:prstGeom>
                    <a:ln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8" name="Прямая соединительная линия 87"/>
                  <p:cNvCxnSpPr/>
                  <p:nvPr/>
                </p:nvCxnSpPr>
                <p:spPr>
                  <a:xfrm rot="5400000">
                    <a:off x="3544094" y="4380706"/>
                    <a:ext cx="3124200" cy="1588"/>
                  </a:xfrm>
                  <a:prstGeom prst="line">
                    <a:avLst/>
                  </a:prstGeom>
                  <a:ln w="3175">
                    <a:solidFill>
                      <a:schemeClr val="bg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Прямая соединительная линия 88"/>
                  <p:cNvCxnSpPr/>
                  <p:nvPr/>
                </p:nvCxnSpPr>
                <p:spPr>
                  <a:xfrm rot="5400000">
                    <a:off x="3561944" y="4343400"/>
                    <a:ext cx="3200400" cy="1588"/>
                  </a:xfrm>
                  <a:prstGeom prst="line">
                    <a:avLst/>
                  </a:prstGeom>
                  <a:ln w="3175">
                    <a:solidFill>
                      <a:schemeClr val="bg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95" name="Группа 194"/>
                  <p:cNvGrpSpPr/>
                  <p:nvPr/>
                </p:nvGrpSpPr>
                <p:grpSpPr>
                  <a:xfrm>
                    <a:off x="6858000" y="4625790"/>
                    <a:ext cx="993912" cy="1656519"/>
                    <a:chOff x="6858000" y="4572000"/>
                    <a:chExt cx="993912" cy="1656519"/>
                  </a:xfrm>
                </p:grpSpPr>
                <p:sp>
                  <p:nvSpPr>
                    <p:cNvPr id="116" name="Прямоугольник с двумя скругленными соседними углами 115"/>
                    <p:cNvSpPr/>
                    <p:nvPr/>
                  </p:nvSpPr>
                  <p:spPr>
                    <a:xfrm rot="10800000">
                      <a:off x="6858000" y="4572000"/>
                      <a:ext cx="990600" cy="1656519"/>
                    </a:xfrm>
                    <a:prstGeom prst="round2SameRect">
                      <a:avLst/>
                    </a:prstGeom>
                    <a:noFill/>
                    <a:ln w="9525">
                      <a:solidFill>
                        <a:schemeClr val="bg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28" name="Прямоугольник с двумя скругленными соседними углами 127"/>
                    <p:cNvSpPr/>
                    <p:nvPr/>
                  </p:nvSpPr>
                  <p:spPr>
                    <a:xfrm rot="10800000">
                      <a:off x="6861312" y="5403566"/>
                      <a:ext cx="990600" cy="818319"/>
                    </a:xfrm>
                    <a:prstGeom prst="round2SameRect">
                      <a:avLst/>
                    </a:prstGeom>
                    <a:noFill/>
                    <a:ln w="9525">
                      <a:solidFill>
                        <a:schemeClr val="bg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32" name="Овал 131"/>
                    <p:cNvSpPr/>
                    <p:nvPr/>
                  </p:nvSpPr>
                  <p:spPr>
                    <a:xfrm>
                      <a:off x="7391400" y="6019800"/>
                      <a:ext cx="108000" cy="108000"/>
                    </a:xfrm>
                    <a:prstGeom prst="ellipse">
                      <a:avLst/>
                    </a:prstGeom>
                    <a:noFill/>
                    <a:ln w="3175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54" name="Овал 153"/>
                    <p:cNvSpPr/>
                    <p:nvPr/>
                  </p:nvSpPr>
                  <p:spPr>
                    <a:xfrm>
                      <a:off x="7620000" y="5943600"/>
                      <a:ext cx="108000" cy="108000"/>
                    </a:xfrm>
                    <a:prstGeom prst="ellipse">
                      <a:avLst/>
                    </a:prstGeom>
                    <a:noFill/>
                    <a:ln w="3175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55" name="Овал 154"/>
                    <p:cNvSpPr/>
                    <p:nvPr/>
                  </p:nvSpPr>
                  <p:spPr>
                    <a:xfrm>
                      <a:off x="6934200" y="5791200"/>
                      <a:ext cx="108000" cy="108000"/>
                    </a:xfrm>
                    <a:prstGeom prst="ellipse">
                      <a:avLst/>
                    </a:prstGeom>
                    <a:noFill/>
                    <a:ln w="3175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56" name="Овал 155"/>
                    <p:cNvSpPr/>
                    <p:nvPr/>
                  </p:nvSpPr>
                  <p:spPr>
                    <a:xfrm>
                      <a:off x="7467600" y="5791200"/>
                      <a:ext cx="108000" cy="108000"/>
                    </a:xfrm>
                    <a:prstGeom prst="ellipse">
                      <a:avLst/>
                    </a:prstGeom>
                    <a:noFill/>
                    <a:ln w="3175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57" name="Овал 156"/>
                    <p:cNvSpPr/>
                    <p:nvPr/>
                  </p:nvSpPr>
                  <p:spPr>
                    <a:xfrm>
                      <a:off x="7086600" y="5943600"/>
                      <a:ext cx="108000" cy="108000"/>
                    </a:xfrm>
                    <a:prstGeom prst="ellipse">
                      <a:avLst/>
                    </a:prstGeom>
                    <a:noFill/>
                    <a:ln w="3175">
                      <a:solidFill>
                        <a:schemeClr val="bg2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cxnSp>
                <p:nvCxnSpPr>
                  <p:cNvPr id="161" name="Прямая соединительная линия 160"/>
                  <p:cNvCxnSpPr/>
                  <p:nvPr/>
                </p:nvCxnSpPr>
                <p:spPr>
                  <a:xfrm rot="5400000">
                    <a:off x="5980512" y="4686694"/>
                    <a:ext cx="2668582" cy="794"/>
                  </a:xfrm>
                  <a:prstGeom prst="line">
                    <a:avLst/>
                  </a:prstGeom>
                  <a:ln w="31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Прямая соединительная линия 163"/>
                  <p:cNvCxnSpPr/>
                  <p:nvPr/>
                </p:nvCxnSpPr>
                <p:spPr>
                  <a:xfrm rot="5400000">
                    <a:off x="4723209" y="3734197"/>
                    <a:ext cx="1220788" cy="794"/>
                  </a:xfrm>
                  <a:prstGeom prst="line">
                    <a:avLst/>
                  </a:prstGeom>
                  <a:ln w="31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Прямая соединительная линия 165"/>
                  <p:cNvCxnSpPr/>
                  <p:nvPr/>
                </p:nvCxnSpPr>
                <p:spPr>
                  <a:xfrm rot="5400000">
                    <a:off x="4819219" y="3771503"/>
                    <a:ext cx="1143794" cy="1588"/>
                  </a:xfrm>
                  <a:prstGeom prst="line">
                    <a:avLst/>
                  </a:prstGeom>
                  <a:ln w="31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Прямая соединительная линия 167"/>
                  <p:cNvCxnSpPr/>
                  <p:nvPr/>
                </p:nvCxnSpPr>
                <p:spPr>
                  <a:xfrm>
                    <a:off x="5334000" y="3127512"/>
                    <a:ext cx="1981200" cy="225288"/>
                  </a:xfrm>
                  <a:prstGeom prst="line">
                    <a:avLst/>
                  </a:prstGeom>
                  <a:ln w="31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Прямая соединительная линия 169"/>
                  <p:cNvCxnSpPr/>
                  <p:nvPr/>
                </p:nvCxnSpPr>
                <p:spPr>
                  <a:xfrm>
                    <a:off x="5390322" y="3200400"/>
                    <a:ext cx="1848678" cy="228600"/>
                  </a:xfrm>
                  <a:prstGeom prst="line">
                    <a:avLst/>
                  </a:prstGeom>
                  <a:ln w="31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Прямая соединительная линия 190"/>
                  <p:cNvCxnSpPr/>
                  <p:nvPr/>
                </p:nvCxnSpPr>
                <p:spPr>
                  <a:xfrm rot="5400000">
                    <a:off x="5963875" y="4724003"/>
                    <a:ext cx="2590800" cy="794"/>
                  </a:xfrm>
                  <a:prstGeom prst="line">
                    <a:avLst/>
                  </a:prstGeom>
                  <a:ln w="31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Трапеция 80"/>
                  <p:cNvSpPr/>
                  <p:nvPr/>
                </p:nvSpPr>
                <p:spPr>
                  <a:xfrm rot="10800000">
                    <a:off x="4866900" y="3536875"/>
                    <a:ext cx="762000" cy="377952"/>
                  </a:xfrm>
                  <a:prstGeom prst="trapezoid">
                    <a:avLst/>
                  </a:prstGeom>
                  <a:solidFill>
                    <a:schemeClr val="bg1">
                      <a:lumMod val="65000"/>
                      <a:lumOff val="3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99" name="Прямоугольник 198"/>
                <p:cNvSpPr/>
                <p:nvPr/>
              </p:nvSpPr>
              <p:spPr>
                <a:xfrm>
                  <a:off x="1981200" y="1415714"/>
                  <a:ext cx="533400" cy="381000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en-US" sz="2000" dirty="0" err="1" smtClean="0"/>
                    <a:t>HCl</a:t>
                  </a:r>
                  <a:endParaRPr lang="ru-RU" sz="2000" dirty="0"/>
                </a:p>
              </p:txBody>
            </p:sp>
            <p:sp>
              <p:nvSpPr>
                <p:cNvPr id="200" name="Прямоугольник 199"/>
                <p:cNvSpPr/>
                <p:nvPr/>
              </p:nvSpPr>
              <p:spPr>
                <a:xfrm>
                  <a:off x="3429000" y="2362200"/>
                  <a:ext cx="762000" cy="381000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en-US" sz="2000" dirty="0" smtClean="0"/>
                    <a:t>MnO</a:t>
                  </a:r>
                  <a:r>
                    <a:rPr lang="en-US" sz="2000" baseline="-25000" dirty="0" smtClean="0"/>
                    <a:t>2</a:t>
                  </a:r>
                  <a:endParaRPr lang="ru-RU" sz="2000" dirty="0"/>
                </a:p>
              </p:txBody>
            </p:sp>
            <p:sp>
              <p:nvSpPr>
                <p:cNvPr id="201" name="Прямоугольник 200"/>
                <p:cNvSpPr/>
                <p:nvPr/>
              </p:nvSpPr>
              <p:spPr>
                <a:xfrm>
                  <a:off x="3886200" y="3429000"/>
                  <a:ext cx="533400" cy="381000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en-US" sz="2000" dirty="0" smtClean="0"/>
                    <a:t>Cl</a:t>
                  </a:r>
                  <a:r>
                    <a:rPr lang="en-US" sz="2000" baseline="-25000" dirty="0" smtClean="0"/>
                    <a:t>2</a:t>
                  </a:r>
                  <a:endParaRPr lang="ru-RU" sz="2000" dirty="0"/>
                </a:p>
              </p:txBody>
            </p:sp>
            <p:sp>
              <p:nvSpPr>
                <p:cNvPr id="202" name="Прямоугольник 201"/>
                <p:cNvSpPr/>
                <p:nvPr/>
              </p:nvSpPr>
              <p:spPr>
                <a:xfrm>
                  <a:off x="6019800" y="2590800"/>
                  <a:ext cx="762000" cy="381000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en-US" sz="2000" dirty="0" err="1" smtClean="0"/>
                    <a:t>NaOH</a:t>
                  </a:r>
                  <a:endParaRPr lang="ru-RU" sz="2000" dirty="0"/>
                </a:p>
              </p:txBody>
            </p:sp>
            <p:cxnSp>
              <p:nvCxnSpPr>
                <p:cNvPr id="207" name="Прямая соединительная линия 206"/>
                <p:cNvCxnSpPr>
                  <a:stCxn id="140" idx="2"/>
                  <a:endCxn id="200" idx="1"/>
                </p:cNvCxnSpPr>
                <p:nvPr/>
              </p:nvCxnSpPr>
              <p:spPr>
                <a:xfrm rot="5400000" flipH="1" flipV="1">
                  <a:off x="3011842" y="2523914"/>
                  <a:ext cx="388372" cy="4459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Прямая соединительная линия 210"/>
                <p:cNvCxnSpPr>
                  <a:stCxn id="202" idx="2"/>
                </p:cNvCxnSpPr>
                <p:nvPr/>
              </p:nvCxnSpPr>
              <p:spPr>
                <a:xfrm rot="16200000" flipH="1">
                  <a:off x="6096000" y="3276600"/>
                  <a:ext cx="1066802" cy="45720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Прямая соединительная линия 215"/>
                <p:cNvCxnSpPr>
                  <a:stCxn id="199" idx="2"/>
                  <a:endCxn id="122" idx="3"/>
                </p:cNvCxnSpPr>
                <p:nvPr/>
              </p:nvCxnSpPr>
              <p:spPr>
                <a:xfrm rot="16200000" flipH="1">
                  <a:off x="2098320" y="1946294"/>
                  <a:ext cx="824719" cy="52555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3" name="Скругленный прямоугольник 102"/>
            <p:cNvSpPr/>
            <p:nvPr/>
          </p:nvSpPr>
          <p:spPr>
            <a:xfrm>
              <a:off x="3276600" y="762000"/>
              <a:ext cx="5648628" cy="838200"/>
            </a:xfrm>
            <a:prstGeom prst="roundRect">
              <a:avLst/>
            </a:prstGeom>
            <a:no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US" sz="2400" b="1" i="1" dirty="0" smtClean="0"/>
                <a:t>                             </a:t>
              </a:r>
              <a:r>
                <a:rPr lang="ru-RU" sz="2400" b="1" i="1" dirty="0" smtClean="0"/>
                <a:t> </a:t>
              </a:r>
              <a:r>
                <a:rPr lang="en-US" sz="2400" i="1" dirty="0" smtClean="0"/>
                <a:t> t</a:t>
              </a:r>
            </a:p>
            <a:p>
              <a:pPr algn="ctr"/>
              <a:r>
                <a:rPr lang="ru-RU" sz="2400" b="1" dirty="0" smtClean="0"/>
                <a:t>4</a:t>
              </a:r>
              <a:r>
                <a:rPr lang="en-US" sz="2400" b="1" dirty="0" err="1" smtClean="0"/>
                <a:t>HCl</a:t>
              </a:r>
              <a:r>
                <a:rPr lang="en-US" sz="2400" b="1" dirty="0" smtClean="0"/>
                <a:t>   +  MnO</a:t>
              </a:r>
              <a:r>
                <a:rPr lang="en-US" sz="2400" b="1" baseline="-25000" dirty="0" smtClean="0"/>
                <a:t>2</a:t>
              </a:r>
              <a:r>
                <a:rPr lang="en-US" sz="2400" b="1" dirty="0" smtClean="0"/>
                <a:t>   </a:t>
              </a:r>
              <a:r>
                <a:rPr lang="ru-RU" sz="2400" b="1" dirty="0" smtClean="0"/>
                <a:t>=</a:t>
              </a:r>
              <a:r>
                <a:rPr lang="en-US" sz="2400" b="1" dirty="0" smtClean="0"/>
                <a:t>   MnCl</a:t>
              </a:r>
              <a:r>
                <a:rPr lang="en-US" sz="2400" b="1" baseline="-25000" dirty="0" smtClean="0"/>
                <a:t>2</a:t>
              </a:r>
              <a:r>
                <a:rPr lang="en-US" sz="2400" b="1" dirty="0" smtClean="0"/>
                <a:t>  +  Cl</a:t>
              </a:r>
              <a:r>
                <a:rPr lang="en-US" sz="2400" b="1" baseline="-25000" dirty="0" smtClean="0"/>
                <a:t>2</a:t>
              </a:r>
              <a:r>
                <a:rPr lang="en-US" sz="2400" dirty="0" smtClean="0"/>
                <a:t>↑</a:t>
              </a:r>
              <a:r>
                <a:rPr lang="en-US" sz="2400" b="1" dirty="0" smtClean="0"/>
                <a:t>  +  </a:t>
              </a:r>
              <a:r>
                <a:rPr lang="ru-RU" sz="2400" b="1" dirty="0" smtClean="0"/>
                <a:t>2</a:t>
              </a:r>
              <a:r>
                <a:rPr lang="en-US" sz="2400" b="1" dirty="0" smtClean="0"/>
                <a:t>H</a:t>
              </a:r>
              <a:r>
                <a:rPr lang="en-US" sz="2400" b="1" baseline="-25000" dirty="0" smtClean="0"/>
                <a:t>2</a:t>
              </a:r>
              <a:r>
                <a:rPr lang="en-US" sz="2400" b="1" dirty="0" smtClean="0"/>
                <a:t>O</a:t>
              </a:r>
              <a:endParaRPr lang="ru-RU" sz="2400" b="1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438400" y="685800"/>
              <a:ext cx="2438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bg2">
                      <a:lumMod val="50000"/>
                    </a:schemeClr>
                  </a:solidFill>
                </a:rPr>
                <a:t>В лаборатории:</a:t>
              </a:r>
              <a:endParaRPr lang="ru-RU" sz="2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149" name="Группа 148"/>
          <p:cNvGrpSpPr/>
          <p:nvPr/>
        </p:nvGrpSpPr>
        <p:grpSpPr>
          <a:xfrm>
            <a:off x="228600" y="4693920"/>
            <a:ext cx="8715436" cy="1600200"/>
            <a:chOff x="228600" y="4648200"/>
            <a:chExt cx="8715436" cy="1600200"/>
          </a:xfrm>
        </p:grpSpPr>
        <p:grpSp>
          <p:nvGrpSpPr>
            <p:cNvPr id="126" name="Группа 125"/>
            <p:cNvGrpSpPr/>
            <p:nvPr/>
          </p:nvGrpSpPr>
          <p:grpSpPr>
            <a:xfrm>
              <a:off x="228600" y="4648200"/>
              <a:ext cx="8715436" cy="1600200"/>
              <a:chOff x="228600" y="4648200"/>
              <a:chExt cx="8715436" cy="1600200"/>
            </a:xfrm>
          </p:grpSpPr>
          <p:sp>
            <p:nvSpPr>
              <p:cNvPr id="105" name="Скругленный прямоугольник 104"/>
              <p:cNvSpPr/>
              <p:nvPr/>
            </p:nvSpPr>
            <p:spPr>
              <a:xfrm>
                <a:off x="228600" y="4648200"/>
                <a:ext cx="8715436" cy="1600200"/>
              </a:xfrm>
              <a:prstGeom prst="roundRect">
                <a:avLst>
                  <a:gd name="adj" fmla="val 19253"/>
                </a:avLst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 rtl="0"/>
                <a:endParaRPr lang="ru-RU" kern="12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457200" y="4724400"/>
                <a:ext cx="2971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chemeClr val="bg2">
                        <a:lumMod val="50000"/>
                      </a:schemeClr>
                    </a:solidFill>
                  </a:rPr>
                  <a:t>В промышленности:</a:t>
                </a:r>
                <a:endParaRPr lang="ru-RU" sz="2400" b="1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13" name="Скругленный прямоугольник 112"/>
            <p:cNvSpPr/>
            <p:nvPr/>
          </p:nvSpPr>
          <p:spPr>
            <a:xfrm>
              <a:off x="2743200" y="4876800"/>
              <a:ext cx="5181600" cy="1295400"/>
            </a:xfrm>
            <a:prstGeom prst="roundRect">
              <a:avLst/>
            </a:prstGeom>
            <a:no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ru-RU" sz="2400" i="1" dirty="0" smtClean="0"/>
                <a:t>                          </a:t>
              </a:r>
              <a:r>
                <a:rPr lang="ru-RU" sz="2400" i="1" dirty="0" err="1" smtClean="0"/>
                <a:t>эл.ток</a:t>
              </a:r>
              <a:endParaRPr lang="ru-RU" sz="2400" i="1" dirty="0" smtClean="0"/>
            </a:p>
            <a:p>
              <a:pPr algn="ctr"/>
              <a:r>
                <a:rPr lang="ru-RU" sz="2400" b="1" dirty="0" smtClean="0"/>
                <a:t>2</a:t>
              </a:r>
              <a:r>
                <a:rPr lang="en-US" sz="2400" b="1" dirty="0" err="1" smtClean="0"/>
                <a:t>NaCl</a:t>
              </a:r>
              <a:r>
                <a:rPr lang="en-US" sz="2400" b="1" dirty="0" smtClean="0"/>
                <a:t>    </a:t>
              </a:r>
              <a:r>
                <a:rPr lang="ru-RU" sz="2400" b="1" dirty="0" smtClean="0"/>
                <a:t> </a:t>
              </a:r>
              <a:r>
                <a:rPr lang="en-US" sz="2400" b="1" dirty="0" smtClean="0"/>
                <a:t>  </a:t>
              </a:r>
              <a:r>
                <a:rPr lang="ru-RU" sz="2400" b="1" dirty="0" smtClean="0"/>
                <a:t>=</a:t>
              </a:r>
              <a:r>
                <a:rPr lang="en-US" sz="2400" b="1" dirty="0" smtClean="0"/>
                <a:t>  </a:t>
              </a:r>
              <a:r>
                <a:rPr lang="ru-RU" sz="2400" b="1" dirty="0" smtClean="0"/>
                <a:t>  </a:t>
              </a:r>
              <a:r>
                <a:rPr lang="en-US" sz="2400" b="1" dirty="0" smtClean="0"/>
                <a:t> Cl</a:t>
              </a:r>
              <a:r>
                <a:rPr lang="en-US" sz="2400" b="1" baseline="-25000" dirty="0" smtClean="0"/>
                <a:t>2</a:t>
              </a:r>
              <a:r>
                <a:rPr lang="en-US" sz="2400" dirty="0" smtClean="0"/>
                <a:t>↑</a:t>
              </a:r>
              <a:r>
                <a:rPr lang="en-US" sz="2400" b="1" dirty="0" smtClean="0"/>
                <a:t>  +  2N</a:t>
              </a:r>
              <a:r>
                <a:rPr lang="ru-RU" sz="2400" b="1" dirty="0" smtClean="0"/>
                <a:t>а</a:t>
              </a:r>
            </a:p>
            <a:p>
              <a:r>
                <a:rPr lang="ru-RU" sz="2400" i="1" dirty="0" smtClean="0"/>
                <a:t>           расплав</a:t>
              </a:r>
              <a:endParaRPr lang="ru-RU" sz="2400" i="1" dirty="0"/>
            </a:p>
          </p:txBody>
        </p:sp>
      </p:grpSp>
      <p:sp>
        <p:nvSpPr>
          <p:cNvPr id="158" name="Скругленный прямоугольник 157">
            <a:hlinkClick r:id="rId3" action="ppaction://hlinksldjump" tooltip="Содержание"/>
          </p:cNvPr>
          <p:cNvSpPr/>
          <p:nvPr/>
        </p:nvSpPr>
        <p:spPr>
          <a:xfrm>
            <a:off x="7787640" y="6370320"/>
            <a:ext cx="381000" cy="28956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9" name="Стрелка вправо 158">
            <a:hlinkClick r:id="" action="ppaction://hlinkshowjump?jump=nextslide" tooltip="Вперед"/>
          </p:cNvPr>
          <p:cNvSpPr/>
          <p:nvPr/>
        </p:nvSpPr>
        <p:spPr>
          <a:xfrm>
            <a:off x="8215338" y="6357958"/>
            <a:ext cx="642942" cy="285752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0" name="Стрелка влево 159">
            <a:hlinkClick r:id="" action="ppaction://hlinkshowjump?jump=previousslide" tooltip="Назад"/>
          </p:cNvPr>
          <p:cNvSpPr/>
          <p:nvPr/>
        </p:nvSpPr>
        <p:spPr>
          <a:xfrm>
            <a:off x="7091970" y="6356786"/>
            <a:ext cx="642942" cy="285776"/>
          </a:xfrm>
          <a:prstGeom prst="lef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28600" y="685800"/>
          <a:ext cx="8712000" cy="556259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577292"/>
                <a:gridCol w="2213908"/>
                <a:gridCol w="2920800"/>
              </a:tblGrid>
              <a:tr h="853353">
                <a:tc rowSpan="5"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Агрегатное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состояние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газ (при н.у.)</a:t>
                      </a:r>
                      <a:endParaRPr lang="en-US" sz="2400" b="1" baseline="-2500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56890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Цвет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ru-RU" sz="2400" b="1" smtClean="0">
                          <a:solidFill>
                            <a:schemeClr val="tx1"/>
                          </a:solidFill>
                          <a:latin typeface="+mn-lt"/>
                        </a:rPr>
                        <a:t>желто-зеленый</a:t>
                      </a:r>
                      <a:endParaRPr lang="en-US" sz="2400" b="1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55309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Запах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удушливый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57066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rgbClr val="002060"/>
                          </a:solidFill>
                          <a:latin typeface="+mn-lt"/>
                        </a:rPr>
                        <a:t>Т</a:t>
                      </a:r>
                      <a:r>
                        <a:rPr lang="ru-RU" sz="2400" b="1" baseline="-25000" dirty="0" err="1" smtClean="0">
                          <a:solidFill>
                            <a:srgbClr val="002060"/>
                          </a:solidFill>
                          <a:latin typeface="+mn-lt"/>
                        </a:rPr>
                        <a:t>пл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-101</a:t>
                      </a:r>
                      <a:r>
                        <a:rPr lang="ru-RU" sz="2400" b="1" baseline="300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0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535533"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rgbClr val="002060"/>
                          </a:solidFill>
                          <a:latin typeface="+mn-lt"/>
                        </a:rPr>
                        <a:t>Т</a:t>
                      </a:r>
                      <a:r>
                        <a:rPr lang="ru-RU" sz="2400" b="1" baseline="-25000" dirty="0" err="1" smtClean="0">
                          <a:solidFill>
                            <a:srgbClr val="002060"/>
                          </a:solidFill>
                          <a:latin typeface="+mn-lt"/>
                        </a:rPr>
                        <a:t>кип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-34</a:t>
                      </a:r>
                      <a:r>
                        <a:rPr lang="ru-RU" sz="2400" b="1" baseline="300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0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</a:t>
                      </a:r>
                      <a:endParaRPr lang="ru-RU" sz="2400" b="1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869156">
                <a:tc rowSpan="2">
                  <a:txBody>
                    <a:bodyPr/>
                    <a:lstStyle/>
                    <a:p>
                      <a:pPr algn="ctr"/>
                      <a:endParaRPr lang="ru-RU" dirty="0"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Растворимость в воде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в 1 объеме воды – 2,5 объема хлора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1611890"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Воздействие 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на организм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Раздражает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слизистую оболочку, разрушает легкие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15" name="Заголовок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noProof="0" dirty="0" smtClean="0">
                <a:solidFill>
                  <a:schemeClr val="tx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Физические  свойства  хлора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Рисунок 10" descr="ch09_18_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" y="711200"/>
            <a:ext cx="2666999" cy="303382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Равнобедренный треугольник 11"/>
          <p:cNvSpPr/>
          <p:nvPr/>
        </p:nvSpPr>
        <p:spPr>
          <a:xfrm>
            <a:off x="381000" y="3886200"/>
            <a:ext cx="2057400" cy="1981200"/>
          </a:xfrm>
          <a:prstGeom prst="triangle">
            <a:avLst/>
          </a:prstGeom>
          <a:noFill/>
          <a:ln w="146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24000" rtlCol="0" anchor="ctr"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ЯД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3962400"/>
            <a:ext cx="1828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solidFill>
                  <a:schemeClr val="bg1"/>
                </a:solidFill>
              </a:rPr>
              <a:t>Работать</a:t>
            </a:r>
          </a:p>
          <a:p>
            <a:pPr algn="r"/>
            <a:r>
              <a:rPr lang="ru-RU" sz="3200" b="1" dirty="0" smtClean="0">
                <a:solidFill>
                  <a:schemeClr val="bg1"/>
                </a:solidFill>
              </a:rPr>
              <a:t>только</a:t>
            </a:r>
          </a:p>
          <a:p>
            <a:pPr algn="r"/>
            <a:r>
              <a:rPr lang="ru-RU" sz="3200" b="1" dirty="0" smtClean="0">
                <a:solidFill>
                  <a:schemeClr val="bg1"/>
                </a:solidFill>
              </a:rPr>
              <a:t>под</a:t>
            </a:r>
          </a:p>
          <a:p>
            <a:pPr algn="r"/>
            <a:r>
              <a:rPr lang="ru-RU" sz="3200" b="1" dirty="0" smtClean="0">
                <a:solidFill>
                  <a:schemeClr val="bg1"/>
                </a:solidFill>
              </a:rPr>
              <a:t>тягой!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4" name="Скругленный прямоугольник 13">
            <a:hlinkClick r:id="rId4" action="ppaction://hlinksldjump" tooltip="Содержание"/>
          </p:cNvPr>
          <p:cNvSpPr/>
          <p:nvPr/>
        </p:nvSpPr>
        <p:spPr>
          <a:xfrm>
            <a:off x="7787640" y="6370320"/>
            <a:ext cx="381000" cy="28956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 tooltip="Вперед"/>
          </p:cNvPr>
          <p:cNvSpPr/>
          <p:nvPr/>
        </p:nvSpPr>
        <p:spPr>
          <a:xfrm>
            <a:off x="8215338" y="6357958"/>
            <a:ext cx="642942" cy="285752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лево 16">
            <a:hlinkClick r:id="" action="ppaction://hlinkshowjump?jump=previousslide" tooltip="Назад"/>
          </p:cNvPr>
          <p:cNvSpPr/>
          <p:nvPr/>
        </p:nvSpPr>
        <p:spPr>
          <a:xfrm>
            <a:off x="7091970" y="6356786"/>
            <a:ext cx="642942" cy="285776"/>
          </a:xfrm>
          <a:prstGeom prst="lef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Заголовок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Окислительные   свойства   хлора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3" name="Скругленный прямоугольник 262"/>
          <p:cNvSpPr/>
          <p:nvPr/>
        </p:nvSpPr>
        <p:spPr>
          <a:xfrm>
            <a:off x="214282" y="685800"/>
            <a:ext cx="8715436" cy="5608320"/>
          </a:xfrm>
          <a:prstGeom prst="roundRect">
            <a:avLst>
              <a:gd name="adj" fmla="val 8049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 rtl="0"/>
            <a:endParaRPr lang="ru-RU" kern="1200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Скругленный прямоугольник 3">
            <a:hlinkClick r:id="rId3" action="ppaction://hlinksldjump" tooltip="Содержание"/>
          </p:cNvPr>
          <p:cNvSpPr/>
          <p:nvPr/>
        </p:nvSpPr>
        <p:spPr>
          <a:xfrm>
            <a:off x="7787640" y="6370320"/>
            <a:ext cx="381000" cy="28956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" action="ppaction://hlinkshowjump?jump=nextslide" tooltip="Вперед"/>
          </p:cNvPr>
          <p:cNvSpPr/>
          <p:nvPr/>
        </p:nvSpPr>
        <p:spPr>
          <a:xfrm>
            <a:off x="8215338" y="6357958"/>
            <a:ext cx="642942" cy="285752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>
            <a:hlinkClick r:id="" action="ppaction://hlinkshowjump?jump=previousslide" tooltip="Назад"/>
          </p:cNvPr>
          <p:cNvSpPr/>
          <p:nvPr/>
        </p:nvSpPr>
        <p:spPr>
          <a:xfrm>
            <a:off x="7091970" y="6356786"/>
            <a:ext cx="642942" cy="285776"/>
          </a:xfrm>
          <a:prstGeom prst="lef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97280" y="990600"/>
            <a:ext cx="228600" cy="381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990600"/>
            <a:ext cx="228600" cy="381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68040" y="990600"/>
            <a:ext cx="381000" cy="381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+1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94760" y="990600"/>
            <a:ext cx="381000" cy="381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-1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12954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2Na  +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50720" y="1295400"/>
            <a:ext cx="1097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Cl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  =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0" y="12954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2NaCl</a:t>
            </a:r>
            <a:endParaRPr lang="ru-RU" sz="3200" b="1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1028700" y="1943100"/>
            <a:ext cx="22860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143000" y="2057400"/>
            <a:ext cx="106680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 flipH="1" flipV="1">
            <a:off x="2057400" y="1905000"/>
            <a:ext cx="304800" cy="1588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478280" y="1722120"/>
            <a:ext cx="457200" cy="381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i="1" dirty="0" smtClean="0">
                <a:solidFill>
                  <a:schemeClr val="bg1"/>
                </a:solidFill>
              </a:rPr>
              <a:t>2ē</a:t>
            </a:r>
            <a:endParaRPr lang="ru-RU" sz="2400" i="1" dirty="0">
              <a:solidFill>
                <a:schemeClr val="bg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57200" y="838200"/>
            <a:ext cx="4648200" cy="16002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Взаимодействие </a:t>
            </a:r>
          </a:p>
          <a:p>
            <a:pPr algn="ctr"/>
            <a:r>
              <a:rPr lang="ru-RU" sz="3200" b="1" dirty="0" smtClean="0"/>
              <a:t>с металлами</a:t>
            </a:r>
            <a:endParaRPr lang="ru-RU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28194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  +</a:t>
            </a:r>
            <a:endParaRPr lang="ru-RU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257800" y="28194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Cl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  =</a:t>
            </a:r>
            <a:endParaRPr lang="ru-RU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324600" y="28194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2HCl</a:t>
            </a:r>
            <a:endParaRPr lang="ru-RU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419600" y="2545080"/>
            <a:ext cx="228600" cy="381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71160" y="2545080"/>
            <a:ext cx="228600" cy="381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22720" y="2545080"/>
            <a:ext cx="381000" cy="381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+1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880410" y="2545080"/>
            <a:ext cx="381000" cy="381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-1</a:t>
            </a:r>
            <a:endParaRPr lang="ru-RU" sz="2400" dirty="0">
              <a:solidFill>
                <a:schemeClr val="bg1"/>
              </a:solidFill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>
            <a:off x="4458494" y="3466306"/>
            <a:ext cx="22860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572000" y="3581400"/>
            <a:ext cx="106680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 flipH="1" flipV="1">
            <a:off x="5487194" y="3428206"/>
            <a:ext cx="304800" cy="1588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876800" y="3243432"/>
            <a:ext cx="457200" cy="381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i="1" dirty="0" smtClean="0">
                <a:solidFill>
                  <a:schemeClr val="bg1"/>
                </a:solidFill>
              </a:rPr>
              <a:t>2ē</a:t>
            </a:r>
            <a:endParaRPr lang="ru-RU" sz="2400" i="1" dirty="0">
              <a:solidFill>
                <a:schemeClr val="bg1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038600" y="2633940"/>
            <a:ext cx="4648200" cy="16002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Взаимодействие </a:t>
            </a:r>
          </a:p>
          <a:p>
            <a:pPr algn="ctr"/>
            <a:r>
              <a:rPr lang="ru-RU" sz="3200" b="1" dirty="0" smtClean="0"/>
              <a:t>с водородом</a:t>
            </a:r>
            <a:endParaRPr lang="ru-RU" sz="3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838200" y="48006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2P   +</a:t>
            </a:r>
            <a:endParaRPr lang="ru-RU" sz="32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1828800" y="48006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</a:t>
            </a:r>
            <a:r>
              <a:rPr lang="ru-RU" sz="3200" b="1" dirty="0" smtClean="0"/>
              <a:t>5</a:t>
            </a:r>
            <a:r>
              <a:rPr lang="en-US" sz="3200" b="1" dirty="0" smtClean="0"/>
              <a:t>Cl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 </a:t>
            </a:r>
            <a:r>
              <a:rPr lang="ru-RU" sz="3200" b="1" dirty="0" smtClean="0"/>
              <a:t>=</a:t>
            </a:r>
            <a:endParaRPr lang="ru-RU" sz="3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048000" y="48006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2PCl</a:t>
            </a:r>
            <a:r>
              <a:rPr lang="en-US" sz="3200" b="1" baseline="-25000" dirty="0" smtClean="0"/>
              <a:t>5</a:t>
            </a:r>
            <a:endParaRPr lang="ru-RU" sz="3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104900" y="4506817"/>
            <a:ext cx="228600" cy="381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136423" y="4506817"/>
            <a:ext cx="228600" cy="381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0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233451" y="4506817"/>
            <a:ext cx="381000" cy="381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+5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612716" y="4506817"/>
            <a:ext cx="381000" cy="381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-1</a:t>
            </a:r>
            <a:endParaRPr lang="ru-RU" sz="2400" dirty="0">
              <a:solidFill>
                <a:schemeClr val="bg1"/>
              </a:solidFill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rot="5400000">
            <a:off x="1073562" y="5447506"/>
            <a:ext cx="22860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1186149" y="5562600"/>
            <a:ext cx="106680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 flipH="1" flipV="1">
            <a:off x="2112360" y="5409406"/>
            <a:ext cx="304800" cy="1588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397001" y="5238045"/>
            <a:ext cx="6096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i="1" dirty="0" smtClean="0">
                <a:solidFill>
                  <a:schemeClr val="bg1"/>
                </a:solidFill>
              </a:rPr>
              <a:t>10ē</a:t>
            </a:r>
            <a:endParaRPr lang="ru-RU" sz="2400" i="1" dirty="0">
              <a:solidFill>
                <a:schemeClr val="bg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81000" y="4419600"/>
            <a:ext cx="4648200" cy="16002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Взаимодействие </a:t>
            </a:r>
          </a:p>
          <a:p>
            <a:pPr algn="ctr"/>
            <a:r>
              <a:rPr lang="ru-RU" sz="3200" b="1" dirty="0" smtClean="0"/>
              <a:t>с неметаллами</a:t>
            </a:r>
            <a:endParaRPr lang="ru-RU" sz="3200" b="1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638800" y="4495800"/>
            <a:ext cx="2971800" cy="1524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Хлор – </a:t>
            </a:r>
          </a:p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сильный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окислитель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638800" y="4495800"/>
            <a:ext cx="2971800" cy="15240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4000" b="1" i="1" dirty="0" smtClean="0">
                <a:solidFill>
                  <a:schemeClr val="bg2">
                    <a:lumMod val="50000"/>
                  </a:schemeClr>
                </a:solidFill>
                <a:effectLst/>
              </a:rPr>
              <a:t>ВЫВОД</a:t>
            </a:r>
            <a:endParaRPr lang="ru-RU" sz="4000" b="1" i="1" dirty="0">
              <a:solidFill>
                <a:schemeClr val="bg2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5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22" grpId="0"/>
      <p:bldP spid="23" grpId="0" animBg="1"/>
      <p:bldP spid="29" grpId="0"/>
      <p:bldP spid="30" grpId="0"/>
      <p:bldP spid="31" grpId="0"/>
      <p:bldP spid="32" grpId="0"/>
      <p:bldP spid="36" grpId="0"/>
      <p:bldP spid="37" grpId="0" animBg="1"/>
      <p:bldP spid="41" grpId="0"/>
      <p:bldP spid="42" grpId="0"/>
      <p:bldP spid="43" grpId="0"/>
      <p:bldP spid="44" grpId="0"/>
      <p:bldP spid="48" grpId="0"/>
      <p:bldP spid="25" grpId="0" animBg="1"/>
      <p:bldP spid="5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Заголовок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Химические   свойства   хлора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3" name="Скругленный прямоугольник 262"/>
          <p:cNvSpPr/>
          <p:nvPr/>
        </p:nvSpPr>
        <p:spPr>
          <a:xfrm>
            <a:off x="228600" y="685800"/>
            <a:ext cx="8715436" cy="5608320"/>
          </a:xfrm>
          <a:prstGeom prst="roundRect">
            <a:avLst>
              <a:gd name="adj" fmla="val 8049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 rtl="0"/>
            <a:endParaRPr lang="ru-RU" kern="1200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Стрелка влево 3">
            <a:hlinkClick r:id="" action="ppaction://hlinkshowjump?jump=previousslide" tooltip="Назад"/>
          </p:cNvPr>
          <p:cNvSpPr/>
          <p:nvPr/>
        </p:nvSpPr>
        <p:spPr>
          <a:xfrm>
            <a:off x="7091970" y="6356786"/>
            <a:ext cx="642942" cy="285776"/>
          </a:xfrm>
          <a:prstGeom prst="lef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3" action="ppaction://hlinksldjump" tooltip="Содержание"/>
          </p:cNvPr>
          <p:cNvSpPr/>
          <p:nvPr/>
        </p:nvSpPr>
        <p:spPr>
          <a:xfrm>
            <a:off x="7787640" y="6370320"/>
            <a:ext cx="381000" cy="28956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" action="ppaction://hlinkshowjump?jump=nextslide" tooltip="Вперед"/>
          </p:cNvPr>
          <p:cNvSpPr/>
          <p:nvPr/>
        </p:nvSpPr>
        <p:spPr>
          <a:xfrm>
            <a:off x="8215338" y="6357958"/>
            <a:ext cx="642942" cy="285752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1524000" y="685800"/>
            <a:ext cx="5105400" cy="609600"/>
            <a:chOff x="1143000" y="1036320"/>
            <a:chExt cx="5105400" cy="920055"/>
          </a:xfrm>
        </p:grpSpPr>
        <p:sp>
          <p:nvSpPr>
            <p:cNvPr id="7" name="TextBox 6"/>
            <p:cNvSpPr txBox="1"/>
            <p:nvPr/>
          </p:nvSpPr>
          <p:spPr>
            <a:xfrm>
              <a:off x="1143000" y="1371600"/>
              <a:ext cx="1295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Cl</a:t>
              </a:r>
              <a:r>
                <a:rPr lang="en-US" sz="3200" b="1" baseline="-25000" dirty="0" smtClean="0"/>
                <a:t>2</a:t>
              </a:r>
              <a:r>
                <a:rPr lang="en-US" sz="3200" b="1" dirty="0" smtClean="0"/>
                <a:t>   +</a:t>
              </a:r>
              <a:endParaRPr lang="ru-RU" sz="32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362200" y="1371600"/>
              <a:ext cx="16916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H</a:t>
              </a:r>
              <a:r>
                <a:rPr lang="en-US" sz="3200" b="1" baseline="-25000" dirty="0" smtClean="0"/>
                <a:t>2</a:t>
              </a:r>
              <a:r>
                <a:rPr lang="en-US" sz="3200" b="1" dirty="0" smtClean="0"/>
                <a:t>O  ↔</a:t>
              </a:r>
              <a:endParaRPr lang="ru-RU" sz="32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86200" y="1371600"/>
              <a:ext cx="2362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err="1" smtClean="0"/>
                <a:t>HCl</a:t>
              </a:r>
              <a:r>
                <a:rPr lang="en-US" sz="3200" b="1" dirty="0" smtClean="0"/>
                <a:t>  +  </a:t>
              </a:r>
              <a:r>
                <a:rPr lang="en-US" sz="3200" b="1" dirty="0" err="1" smtClean="0"/>
                <a:t>HClO</a:t>
              </a:r>
              <a:endParaRPr lang="ru-RU" sz="32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19200" y="1036320"/>
              <a:ext cx="381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0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91000" y="1036320"/>
              <a:ext cx="533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-1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57800" y="1036320"/>
              <a:ext cx="533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+1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57200" y="1524000"/>
            <a:ext cx="83058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0</a:t>
            </a:r>
            <a:r>
              <a:rPr lang="en-US" sz="2000" dirty="0" smtClean="0"/>
              <a:t>                           </a:t>
            </a:r>
            <a:r>
              <a:rPr lang="ru-RU" sz="2000" dirty="0" smtClean="0"/>
              <a:t>          </a:t>
            </a:r>
            <a:r>
              <a:rPr lang="en-US" sz="2000" dirty="0" smtClean="0">
                <a:solidFill>
                  <a:schemeClr val="bg1"/>
                </a:solidFill>
              </a:rPr>
              <a:t>-1 </a:t>
            </a:r>
            <a:r>
              <a:rPr lang="ru-RU" sz="2000" dirty="0" smtClean="0">
                <a:solidFill>
                  <a:schemeClr val="bg1"/>
                </a:solidFill>
              </a:rPr>
              <a:t>                                                           </a:t>
            </a:r>
            <a:r>
              <a:rPr lang="en-US" sz="2000" dirty="0" smtClean="0">
                <a:solidFill>
                  <a:schemeClr val="bg1"/>
                </a:solidFill>
              </a:rPr>
              <a:t>0</a:t>
            </a:r>
          </a:p>
          <a:p>
            <a:r>
              <a:rPr lang="en-US" sz="3200" dirty="0" smtClean="0"/>
              <a:t>Cl</a:t>
            </a:r>
            <a:r>
              <a:rPr lang="en-US" sz="3200" baseline="-25000" dirty="0" smtClean="0"/>
              <a:t>2 </a:t>
            </a:r>
            <a:r>
              <a:rPr lang="en-US" sz="3200" dirty="0" smtClean="0"/>
              <a:t> +  2ē  → 2Cl</a:t>
            </a:r>
            <a:r>
              <a:rPr lang="ru-RU" sz="3200" dirty="0" smtClean="0"/>
              <a:t>       </a:t>
            </a:r>
            <a:r>
              <a:rPr lang="ru-RU" sz="2800" dirty="0" smtClean="0"/>
              <a:t>1</a:t>
            </a:r>
            <a:r>
              <a:rPr lang="ru-RU" sz="3200" dirty="0" smtClean="0"/>
              <a:t> </a:t>
            </a:r>
            <a:r>
              <a:rPr lang="ru-RU" sz="2400" dirty="0" smtClean="0"/>
              <a:t> </a:t>
            </a:r>
            <a:r>
              <a:rPr lang="ru-RU" sz="2400" i="1" dirty="0" smtClean="0"/>
              <a:t>восстановление</a:t>
            </a:r>
            <a:r>
              <a:rPr lang="ru-RU" sz="2800" i="1" dirty="0" smtClean="0"/>
              <a:t>,</a:t>
            </a:r>
            <a:r>
              <a:rPr lang="en-US" sz="2800" dirty="0" smtClean="0"/>
              <a:t> Cl</a:t>
            </a:r>
            <a:r>
              <a:rPr lang="en-US" sz="2800" baseline="-25000" dirty="0" smtClean="0"/>
              <a:t>2</a:t>
            </a:r>
            <a:r>
              <a:rPr lang="ru-RU" sz="2800" i="1" dirty="0" smtClean="0"/>
              <a:t>- </a:t>
            </a:r>
            <a:r>
              <a:rPr lang="ru-RU" sz="2400" i="1" dirty="0" smtClean="0"/>
              <a:t>окислитель</a:t>
            </a:r>
            <a:r>
              <a:rPr lang="ru-RU" sz="2800" i="1" dirty="0" smtClean="0"/>
              <a:t> </a:t>
            </a:r>
            <a:endParaRPr lang="en-US" sz="2800" i="1" dirty="0" smtClean="0"/>
          </a:p>
          <a:p>
            <a:r>
              <a:rPr lang="en-US" sz="3200" dirty="0" smtClean="0"/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0</a:t>
            </a:r>
            <a:r>
              <a:rPr lang="en-US" sz="2000" dirty="0" smtClean="0"/>
              <a:t>                         </a:t>
            </a:r>
            <a:r>
              <a:rPr lang="ru-RU" sz="2000" dirty="0" smtClean="0"/>
              <a:t>      </a:t>
            </a:r>
            <a:r>
              <a:rPr lang="en-US" sz="2000" dirty="0" smtClean="0"/>
              <a:t>    </a:t>
            </a:r>
            <a:r>
              <a:rPr lang="en-US" sz="2000" dirty="0" smtClean="0">
                <a:solidFill>
                  <a:schemeClr val="bg1"/>
                </a:solidFill>
              </a:rPr>
              <a:t>+1 </a:t>
            </a:r>
            <a:r>
              <a:rPr lang="ru-RU" sz="2000" dirty="0" smtClean="0">
                <a:solidFill>
                  <a:schemeClr val="bg1"/>
                </a:solidFill>
              </a:rPr>
              <a:t>   </a:t>
            </a:r>
            <a:r>
              <a:rPr lang="ru-RU" sz="2400" dirty="0" smtClean="0">
                <a:solidFill>
                  <a:schemeClr val="bg1"/>
                </a:solidFill>
              </a:rPr>
              <a:t>  1                              </a:t>
            </a:r>
            <a:r>
              <a:rPr lang="en-US" sz="2000" dirty="0" smtClean="0">
                <a:solidFill>
                  <a:schemeClr val="bg1"/>
                </a:solidFill>
              </a:rPr>
              <a:t>0</a:t>
            </a:r>
          </a:p>
          <a:p>
            <a:r>
              <a:rPr lang="en-US" sz="3200" dirty="0" smtClean="0"/>
              <a:t>Cl</a:t>
            </a:r>
            <a:r>
              <a:rPr lang="en-US" sz="3200" baseline="-25000" dirty="0" smtClean="0"/>
              <a:t>2  </a:t>
            </a:r>
            <a:r>
              <a:rPr lang="en-US" sz="3200" dirty="0" smtClean="0"/>
              <a:t> -  2ē  → 2Cl  </a:t>
            </a:r>
            <a:r>
              <a:rPr lang="ru-RU" sz="3200" dirty="0" smtClean="0"/>
              <a:t>     </a:t>
            </a:r>
            <a:r>
              <a:rPr lang="ru-RU" sz="2800" dirty="0" smtClean="0"/>
              <a:t>1</a:t>
            </a:r>
            <a:r>
              <a:rPr lang="ru-RU" sz="3200" dirty="0" smtClean="0"/>
              <a:t> </a:t>
            </a:r>
            <a:r>
              <a:rPr lang="ru-RU" sz="2400" i="1" dirty="0" smtClean="0"/>
              <a:t>окисление</a:t>
            </a:r>
            <a:r>
              <a:rPr lang="ru-RU" sz="2800" i="1" dirty="0" smtClean="0"/>
              <a:t>,</a:t>
            </a:r>
            <a:r>
              <a:rPr lang="ru-RU" sz="2800" dirty="0" smtClean="0"/>
              <a:t> </a:t>
            </a:r>
            <a:r>
              <a:rPr lang="en-US" sz="3200" dirty="0" smtClean="0"/>
              <a:t>Cl</a:t>
            </a:r>
            <a:r>
              <a:rPr lang="en-US" sz="3200" baseline="-25000" dirty="0" smtClean="0"/>
              <a:t>2</a:t>
            </a:r>
            <a:r>
              <a:rPr lang="ru-RU" sz="3200" dirty="0" smtClean="0"/>
              <a:t> </a:t>
            </a:r>
            <a:r>
              <a:rPr lang="ru-RU" sz="2400" dirty="0" smtClean="0"/>
              <a:t>- </a:t>
            </a:r>
            <a:r>
              <a:rPr lang="ru-RU" sz="2400" i="1" dirty="0" smtClean="0"/>
              <a:t>восстановитель</a:t>
            </a:r>
            <a:r>
              <a:rPr lang="en-US" sz="2400" dirty="0" smtClean="0"/>
              <a:t>   </a:t>
            </a:r>
            <a:endParaRPr lang="ru-RU" sz="24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3400" y="3581400"/>
            <a:ext cx="8153400" cy="1371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800" b="1" dirty="0" smtClean="0"/>
              <a:t>Реакции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</a:rPr>
              <a:t>диспропорционирования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/>
              <a:t>– ОВР, </a:t>
            </a:r>
          </a:p>
          <a:p>
            <a:pPr algn="ctr"/>
            <a:r>
              <a:rPr lang="ru-RU" sz="2800" b="1" dirty="0" smtClean="0"/>
              <a:t>в которых  степень окисления </a:t>
            </a:r>
          </a:p>
          <a:p>
            <a:pPr algn="ctr"/>
            <a:r>
              <a:rPr lang="ru-RU" sz="2800" b="1" dirty="0" smtClean="0"/>
              <a:t>меняют атомы </a:t>
            </a:r>
            <a:r>
              <a:rPr lang="ru-RU" sz="2800" b="1" dirty="0" smtClean="0">
                <a:solidFill>
                  <a:srgbClr val="C00000"/>
                </a:solidFill>
              </a:rPr>
              <a:t>одного и того же   </a:t>
            </a:r>
            <a:r>
              <a:rPr lang="ru-RU" sz="2800" b="1" dirty="0" smtClean="0"/>
              <a:t>ХЭ</a:t>
            </a:r>
            <a:endParaRPr lang="ru-RU" sz="2800" b="1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2438400" y="2590006"/>
            <a:ext cx="1676400" cy="158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25232" y="5105400"/>
            <a:ext cx="69519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С кислородом </a:t>
            </a:r>
          </a:p>
          <a:p>
            <a:pPr algn="ctr"/>
            <a:r>
              <a:rPr lang="ru-RU" sz="2800" b="1" dirty="0" smtClean="0"/>
              <a:t>хлор непосредственно </a:t>
            </a:r>
            <a:r>
              <a:rPr lang="ru-RU" sz="2800" b="1" dirty="0" smtClean="0">
                <a:solidFill>
                  <a:srgbClr val="C00000"/>
                </a:solidFill>
              </a:rPr>
              <a:t>не взаимодействует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2742405" y="2590006"/>
            <a:ext cx="1676400" cy="158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609600" y="5105400"/>
            <a:ext cx="8153400" cy="1066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17" grpId="0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Скругленный прямоугольник 262"/>
          <p:cNvSpPr/>
          <p:nvPr/>
        </p:nvSpPr>
        <p:spPr>
          <a:xfrm>
            <a:off x="214282" y="685800"/>
            <a:ext cx="8715436" cy="5608320"/>
          </a:xfrm>
          <a:prstGeom prst="roundRect">
            <a:avLst>
              <a:gd name="adj" fmla="val 8049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 rtl="0"/>
            <a:endParaRPr lang="ru-RU" kern="1200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solidFill>
                  <a:schemeClr val="tx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Закрепление  знаний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1200" b="1" dirty="0" smtClean="0">
                <a:solidFill>
                  <a:schemeClr val="tx1">
                    <a:lumMod val="10000"/>
                  </a:schemeClr>
                </a:solidFill>
                <a:latin typeface="+mj-lt"/>
                <a:ea typeface="+mj-ea"/>
                <a:cs typeface="+mj-cs"/>
                <a:hlinkClick r:id="rId5"/>
              </a:rPr>
              <a:t>http://school-collection.edu.ru/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кругленный прямоугольник 3">
            <a:hlinkClick r:id="rId6" action="ppaction://hlinksldjump" tooltip="Содержание"/>
          </p:cNvPr>
          <p:cNvSpPr/>
          <p:nvPr/>
        </p:nvSpPr>
        <p:spPr>
          <a:xfrm>
            <a:off x="7787640" y="6370320"/>
            <a:ext cx="381000" cy="28956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>
            <a:hlinkClick r:id="" action="ppaction://hlinkshowjump?jump=previousslide" tooltip="Назад"/>
          </p:cNvPr>
          <p:cNvSpPr/>
          <p:nvPr/>
        </p:nvSpPr>
        <p:spPr>
          <a:xfrm>
            <a:off x="7091970" y="6356786"/>
            <a:ext cx="642942" cy="285776"/>
          </a:xfrm>
          <a:prstGeom prst="lef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>
            <a:hlinkClick r:id="" action="ppaction://hlinkshowjump?jump=nextslide" tooltip="Вперед"/>
          </p:cNvPr>
          <p:cNvSpPr/>
          <p:nvPr/>
        </p:nvSpPr>
        <p:spPr>
          <a:xfrm>
            <a:off x="8215338" y="6357958"/>
            <a:ext cx="642942" cy="285752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ontrols>
      <p:control spid="1026" name="ShockwaveFlash1" r:id="rId2" imgW="7392432" imgH="5334745"/>
    </p:controls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solidFill>
                  <a:schemeClr val="tx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Использование хлора как  отравляющего вещества  в Первой мировой войне</a:t>
            </a:r>
          </a:p>
        </p:txBody>
      </p:sp>
      <p:pic>
        <p:nvPicPr>
          <p:cNvPr id="43010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 l="11713" t="21875" r="12738" b="8333"/>
          <a:stretch>
            <a:fillRect/>
          </a:stretch>
        </p:blipFill>
        <p:spPr bwMode="auto">
          <a:xfrm>
            <a:off x="329821" y="1371600"/>
            <a:ext cx="8509379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9">
            <a:hlinkClick r:id="rId5" action="ppaction://hlinksldjump" tooltip="Содержание"/>
          </p:cNvPr>
          <p:cNvSpPr/>
          <p:nvPr/>
        </p:nvSpPr>
        <p:spPr>
          <a:xfrm>
            <a:off x="7787640" y="6370320"/>
            <a:ext cx="381000" cy="28956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>
            <a:hlinkClick r:id="" action="ppaction://hlinkshowjump?jump=previousslide" tooltip="Назад"/>
          </p:cNvPr>
          <p:cNvSpPr/>
          <p:nvPr/>
        </p:nvSpPr>
        <p:spPr>
          <a:xfrm>
            <a:off x="7091970" y="6356786"/>
            <a:ext cx="642942" cy="285776"/>
          </a:xfrm>
          <a:prstGeom prst="lef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762000"/>
          <a:ext cx="82296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spc="700" noProof="0" dirty="0" smtClean="0">
                <a:solidFill>
                  <a:schemeClr val="tx1">
                    <a:lumMod val="10000"/>
                  </a:schemeClr>
                </a:solidFill>
                <a:effectLst/>
              </a:rPr>
              <a:t>Хлор</a:t>
            </a:r>
            <a:endParaRPr kumimoji="0" lang="ru-RU" sz="5400" b="0" i="0" u="none" strike="noStrike" kern="1200" cap="none" spc="700" normalizeH="0" noProof="0" dirty="0">
              <a:ln>
                <a:noFill/>
              </a:ln>
              <a:solidFill>
                <a:schemeClr val="tx1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кругленный прямоугольник 3">
            <a:hlinkClick r:id="rId8" action="ppaction://hlinkfile" tooltip="Опорный конспект &quot;Хлор&quot;"/>
          </p:cNvPr>
          <p:cNvSpPr/>
          <p:nvPr/>
        </p:nvSpPr>
        <p:spPr>
          <a:xfrm>
            <a:off x="7086600" y="762000"/>
            <a:ext cx="1447800" cy="12954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3200" b="1" dirty="0" smtClean="0"/>
              <a:t>ОК</a:t>
            </a:r>
          </a:p>
          <a:p>
            <a:pPr algn="ctr"/>
            <a:r>
              <a:rPr lang="ru-RU" sz="3200" b="1" dirty="0" smtClean="0"/>
              <a:t>«Хлор»</a:t>
            </a:r>
            <a:endParaRPr lang="ru-RU" sz="32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4" name="Группа 713"/>
          <p:cNvGrpSpPr/>
          <p:nvPr/>
        </p:nvGrpSpPr>
        <p:grpSpPr>
          <a:xfrm>
            <a:off x="152400" y="420507"/>
            <a:ext cx="8915400" cy="5904093"/>
            <a:chOff x="152400" y="420507"/>
            <a:chExt cx="8915400" cy="6285093"/>
          </a:xfrm>
        </p:grpSpPr>
        <p:grpSp>
          <p:nvGrpSpPr>
            <p:cNvPr id="686" name="Группа 685"/>
            <p:cNvGrpSpPr/>
            <p:nvPr/>
          </p:nvGrpSpPr>
          <p:grpSpPr>
            <a:xfrm>
              <a:off x="5715000" y="2514600"/>
              <a:ext cx="1066800" cy="566410"/>
              <a:chOff x="4038600" y="3581400"/>
              <a:chExt cx="1066800" cy="566410"/>
            </a:xfrm>
          </p:grpSpPr>
          <p:grpSp>
            <p:nvGrpSpPr>
              <p:cNvPr id="687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689" name="Прямоугольник 688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90" name="TextBox 689"/>
                <p:cNvSpPr txBox="1"/>
                <p:nvPr/>
              </p:nvSpPr>
              <p:spPr>
                <a:xfrm>
                  <a:off x="3276600" y="1600200"/>
                  <a:ext cx="6858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  </a:t>
                  </a:r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Mn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91" name="TextBox 690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2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5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92" name="TextBox 691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54,938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88" name="TextBox 687"/>
              <p:cNvSpPr txBox="1"/>
              <p:nvPr/>
            </p:nvSpPr>
            <p:spPr>
              <a:xfrm>
                <a:off x="4191000" y="3886200"/>
                <a:ext cx="9144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марганец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79" name="Группа 678"/>
            <p:cNvGrpSpPr/>
            <p:nvPr/>
          </p:nvGrpSpPr>
          <p:grpSpPr>
            <a:xfrm>
              <a:off x="4953000" y="2514600"/>
              <a:ext cx="1066800" cy="566410"/>
              <a:chOff x="4038600" y="3581400"/>
              <a:chExt cx="1066800" cy="566410"/>
            </a:xfrm>
          </p:grpSpPr>
          <p:grpSp>
            <p:nvGrpSpPr>
              <p:cNvPr id="680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682" name="Прямоугольник 681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83" name="TextBox 682"/>
                <p:cNvSpPr txBox="1"/>
                <p:nvPr/>
              </p:nvSpPr>
              <p:spPr>
                <a:xfrm>
                  <a:off x="3429000" y="16002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 Cr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84" name="TextBox 683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24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85" name="TextBox 684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5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1,996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81" name="TextBox 680"/>
              <p:cNvSpPr txBox="1"/>
              <p:nvPr/>
            </p:nvSpPr>
            <p:spPr>
              <a:xfrm>
                <a:off x="4267200" y="38862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   хром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72" name="Группа 671"/>
            <p:cNvGrpSpPr/>
            <p:nvPr/>
          </p:nvGrpSpPr>
          <p:grpSpPr>
            <a:xfrm>
              <a:off x="4191000" y="2514600"/>
              <a:ext cx="1066800" cy="566410"/>
              <a:chOff x="4038600" y="3581400"/>
              <a:chExt cx="1066800" cy="566410"/>
            </a:xfrm>
          </p:grpSpPr>
          <p:grpSp>
            <p:nvGrpSpPr>
              <p:cNvPr id="673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675" name="Прямоугольник 674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76" name="TextBox 675"/>
                <p:cNvSpPr txBox="1"/>
                <p:nvPr/>
              </p:nvSpPr>
              <p:spPr>
                <a:xfrm>
                  <a:off x="3429000" y="16002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  V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77" name="TextBox 676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2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3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78" name="TextBox 677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50,942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74" name="TextBox 673"/>
              <p:cNvSpPr txBox="1"/>
              <p:nvPr/>
            </p:nvSpPr>
            <p:spPr>
              <a:xfrm>
                <a:off x="4267200" y="38862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ванадий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98" name="Группа 397"/>
            <p:cNvGrpSpPr/>
            <p:nvPr/>
          </p:nvGrpSpPr>
          <p:grpSpPr>
            <a:xfrm>
              <a:off x="3429000" y="2514600"/>
              <a:ext cx="1066800" cy="566410"/>
              <a:chOff x="4038600" y="3581400"/>
              <a:chExt cx="1066800" cy="566410"/>
            </a:xfrm>
          </p:grpSpPr>
          <p:grpSp>
            <p:nvGrpSpPr>
              <p:cNvPr id="399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401" name="Прямоугольник 400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02" name="TextBox 401"/>
                <p:cNvSpPr txBox="1"/>
                <p:nvPr/>
              </p:nvSpPr>
              <p:spPr>
                <a:xfrm>
                  <a:off x="3505200" y="1600200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Ti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03" name="TextBox 402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22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04" name="TextBox 403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47,90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00" name="TextBox 399"/>
              <p:cNvSpPr txBox="1"/>
              <p:nvPr/>
            </p:nvSpPr>
            <p:spPr>
              <a:xfrm>
                <a:off x="4343400" y="3886200"/>
                <a:ext cx="7620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 титан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65" name="Группа 664"/>
            <p:cNvGrpSpPr/>
            <p:nvPr/>
          </p:nvGrpSpPr>
          <p:grpSpPr>
            <a:xfrm>
              <a:off x="2667000" y="2514600"/>
              <a:ext cx="1066800" cy="566410"/>
              <a:chOff x="4038600" y="3581400"/>
              <a:chExt cx="1066800" cy="566410"/>
            </a:xfrm>
          </p:grpSpPr>
          <p:grpSp>
            <p:nvGrpSpPr>
              <p:cNvPr id="666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668" name="Прямоугольник 667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69" name="TextBox 668"/>
                <p:cNvSpPr txBox="1"/>
                <p:nvPr/>
              </p:nvSpPr>
              <p:spPr>
                <a:xfrm>
                  <a:off x="3429000" y="16002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 Sc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70" name="TextBox 669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21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71" name="TextBox 670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44,95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6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67" name="TextBox 666"/>
              <p:cNvSpPr txBox="1"/>
              <p:nvPr/>
            </p:nvSpPr>
            <p:spPr>
              <a:xfrm>
                <a:off x="4267200" y="38862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скандий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97" name="Группа 107"/>
            <p:cNvGrpSpPr/>
            <p:nvPr/>
          </p:nvGrpSpPr>
          <p:grpSpPr>
            <a:xfrm>
              <a:off x="6477000" y="2514600"/>
              <a:ext cx="1066800" cy="566410"/>
              <a:chOff x="4038600" y="3581400"/>
              <a:chExt cx="1066800" cy="566410"/>
            </a:xfrm>
          </p:grpSpPr>
          <p:grpSp>
            <p:nvGrpSpPr>
              <p:cNvPr id="498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500" name="Прямоугольник 499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01" name="TextBox 500"/>
                <p:cNvSpPr txBox="1"/>
                <p:nvPr/>
              </p:nvSpPr>
              <p:spPr>
                <a:xfrm>
                  <a:off x="3505200" y="1600200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Fe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02" name="TextBox 501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26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03" name="TextBox 502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55,847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99" name="TextBox 498"/>
              <p:cNvSpPr txBox="1"/>
              <p:nvPr/>
            </p:nvSpPr>
            <p:spPr>
              <a:xfrm>
                <a:off x="4343400" y="3886200"/>
                <a:ext cx="7620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железо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32" name="Группа 131"/>
            <p:cNvGrpSpPr/>
            <p:nvPr/>
          </p:nvGrpSpPr>
          <p:grpSpPr>
            <a:xfrm>
              <a:off x="1981200" y="2514600"/>
              <a:ext cx="990600" cy="566410"/>
              <a:chOff x="3048000" y="1600200"/>
              <a:chExt cx="990600" cy="566410"/>
            </a:xfrm>
          </p:grpSpPr>
          <p:sp>
            <p:nvSpPr>
              <p:cNvPr id="133" name="Прямоугольник 132"/>
              <p:cNvSpPr/>
              <p:nvPr/>
            </p:nvSpPr>
            <p:spPr>
              <a:xfrm>
                <a:off x="3124200" y="1676400"/>
                <a:ext cx="762000" cy="45720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3048000" y="1600200"/>
                <a:ext cx="609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</a:rPr>
                  <a:t>Ca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3505200" y="1600200"/>
                <a:ext cx="381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20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3276600" y="1752600"/>
                <a:ext cx="7620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bg1"/>
                    </a:solidFill>
                  </a:rPr>
                  <a:t>      40,08</a:t>
                </a:r>
                <a:endParaRPr lang="ru-RU"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3048000" y="19050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кальций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4" name="Группа 33"/>
            <p:cNvGrpSpPr/>
            <p:nvPr/>
          </p:nvGrpSpPr>
          <p:grpSpPr>
            <a:xfrm>
              <a:off x="152400" y="420507"/>
              <a:ext cx="1243251" cy="6285093"/>
              <a:chOff x="152400" y="420507"/>
              <a:chExt cx="1243251" cy="6285093"/>
            </a:xfrm>
            <a:noFill/>
          </p:grpSpPr>
          <p:sp>
            <p:nvSpPr>
              <p:cNvPr id="7" name="Прямоугольник 6"/>
              <p:cNvSpPr/>
              <p:nvPr/>
            </p:nvSpPr>
            <p:spPr>
              <a:xfrm>
                <a:off x="762000" y="1676400"/>
                <a:ext cx="5334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2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762000" y="1219200"/>
                <a:ext cx="5334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1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762000" y="2590800"/>
                <a:ext cx="5334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4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762000" y="2133600"/>
                <a:ext cx="533400" cy="457200"/>
              </a:xfrm>
              <a:prstGeom prst="rect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3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762000" y="3048000"/>
                <a:ext cx="5334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5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762000" y="4876800"/>
                <a:ext cx="5334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9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762000" y="5334000"/>
                <a:ext cx="5334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10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228600" y="5791200"/>
                <a:ext cx="10668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762000" y="3505200"/>
                <a:ext cx="5334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6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762000" y="3962400"/>
                <a:ext cx="5334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7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762000" y="4419600"/>
                <a:ext cx="5334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8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228600" y="4419600"/>
                <a:ext cx="533400" cy="9144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6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228600" y="5334000"/>
                <a:ext cx="5334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7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228600" y="3505200"/>
                <a:ext cx="533400" cy="9144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5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228600" y="2590800"/>
                <a:ext cx="533400" cy="9144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4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228600" y="6248400"/>
                <a:ext cx="10668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28600" y="1676400"/>
                <a:ext cx="5334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2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28600" y="1219200"/>
                <a:ext cx="5334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1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228600" y="2133600"/>
                <a:ext cx="533400" cy="457200"/>
              </a:xfrm>
              <a:prstGeom prst="rect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3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228600" y="533400"/>
                <a:ext cx="533400" cy="6858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762000" y="533400"/>
                <a:ext cx="533400" cy="6858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 rot="18010415">
                <a:off x="23779" y="733663"/>
                <a:ext cx="903312" cy="276999"/>
              </a:xfrm>
              <a:prstGeom prst="rect">
                <a:avLst/>
              </a:prstGeom>
              <a:grp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 algn="ctr"/>
                <a:r>
                  <a:rPr lang="ru-RU" sz="1200" b="1" cap="none" spc="0" dirty="0" smtClean="0">
                    <a:ln w="50800"/>
                    <a:solidFill>
                      <a:schemeClr val="tx1">
                        <a:lumMod val="25000"/>
                      </a:schemeClr>
                    </a:solidFill>
                    <a:effectLst/>
                  </a:rPr>
                  <a:t>периоды</a:t>
                </a:r>
                <a:endParaRPr lang="ru-RU" sz="1200" b="1" cap="none" spc="0" dirty="0">
                  <a:ln w="50800"/>
                  <a:solidFill>
                    <a:schemeClr val="tx1">
                      <a:lumMod val="25000"/>
                    </a:schemeClr>
                  </a:solidFill>
                  <a:effectLst/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 rot="18035350">
                <a:off x="693553" y="746586"/>
                <a:ext cx="603049" cy="276999"/>
              </a:xfrm>
              <a:prstGeom prst="rect">
                <a:avLst/>
              </a:prstGeom>
              <a:grp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 algn="ctr"/>
                <a:r>
                  <a:rPr lang="ru-RU" sz="1200" b="1" cap="none" spc="0" dirty="0" smtClean="0">
                    <a:ln w="50800"/>
                    <a:solidFill>
                      <a:schemeClr val="tx1">
                        <a:lumMod val="25000"/>
                      </a:schemeClr>
                    </a:solidFill>
                    <a:effectLst/>
                  </a:rPr>
                  <a:t>ряды</a:t>
                </a:r>
                <a:endParaRPr lang="ru-RU" sz="1200" b="1" cap="none" spc="0" dirty="0">
                  <a:ln w="50800"/>
                  <a:solidFill>
                    <a:schemeClr val="tx1">
                      <a:lumMod val="25000"/>
                    </a:schemeClr>
                  </a:solidFill>
                  <a:effectLst/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228600" y="5783309"/>
                <a:ext cx="990600" cy="483198"/>
              </a:xfrm>
              <a:prstGeom prst="rect">
                <a:avLst/>
              </a:prstGeom>
              <a:grpFill/>
            </p:spPr>
            <p:txBody>
              <a:bodyPr wrap="square" lIns="91440" tIns="45720" rIns="91440" bIns="45720" anchor="ctr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ru-RU" sz="1400" b="1" cap="none" spc="0" dirty="0" smtClean="0">
                    <a:ln w="50800"/>
                    <a:solidFill>
                      <a:schemeClr val="tx1">
                        <a:lumMod val="25000"/>
                      </a:schemeClr>
                    </a:solidFill>
                    <a:effectLst/>
                  </a:rPr>
                  <a:t>высшие</a:t>
                </a:r>
              </a:p>
              <a:p>
                <a:pPr algn="ctr">
                  <a:lnSpc>
                    <a:spcPts val="1400"/>
                  </a:lnSpc>
                </a:pPr>
                <a:r>
                  <a:rPr lang="ru-RU" sz="1400" b="1" dirty="0" smtClean="0">
                    <a:ln w="50800"/>
                    <a:solidFill>
                      <a:schemeClr val="tx1">
                        <a:lumMod val="25000"/>
                      </a:schemeClr>
                    </a:solidFill>
                  </a:rPr>
                  <a:t>оксиды</a:t>
                </a:r>
                <a:endParaRPr lang="ru-RU" sz="1400" b="1" cap="none" spc="0" dirty="0">
                  <a:ln w="50800"/>
                  <a:solidFill>
                    <a:schemeClr val="tx1">
                      <a:lumMod val="25000"/>
                    </a:schemeClr>
                  </a:solidFill>
                  <a:effectLst/>
                </a:endParaRP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52400" y="6324600"/>
                <a:ext cx="1243251" cy="276999"/>
              </a:xfrm>
              <a:prstGeom prst="rect">
                <a:avLst/>
              </a:prstGeom>
              <a:grp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 algn="ctr"/>
                <a:r>
                  <a:rPr lang="ru-RU" sz="1200" b="1" dirty="0" smtClean="0">
                    <a:ln w="50800"/>
                    <a:solidFill>
                      <a:schemeClr val="tx1">
                        <a:lumMod val="25000"/>
                      </a:schemeClr>
                    </a:solidFill>
                  </a:rPr>
                  <a:t>ЛВС</a:t>
                </a:r>
                <a:endParaRPr lang="ru-RU" sz="1200" b="1" cap="none" spc="0" dirty="0" smtClean="0">
                  <a:ln w="50800"/>
                  <a:solidFill>
                    <a:schemeClr val="tx1">
                      <a:lumMod val="25000"/>
                    </a:schemeClr>
                  </a:solidFill>
                  <a:effectLst/>
                </a:endParaRPr>
              </a:p>
            </p:txBody>
          </p:sp>
        </p:grpSp>
        <p:sp>
          <p:nvSpPr>
            <p:cNvPr id="50" name="Прямоугольник 49"/>
            <p:cNvSpPr/>
            <p:nvPr/>
          </p:nvSpPr>
          <p:spPr>
            <a:xfrm>
              <a:off x="7391400" y="1219200"/>
              <a:ext cx="1524000" cy="1371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7391400" y="3962400"/>
              <a:ext cx="1524000" cy="4572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6" name="Группа 105"/>
            <p:cNvGrpSpPr/>
            <p:nvPr/>
          </p:nvGrpSpPr>
          <p:grpSpPr>
            <a:xfrm>
              <a:off x="1219200" y="1600200"/>
              <a:ext cx="990600" cy="566410"/>
              <a:chOff x="3048000" y="1600200"/>
              <a:chExt cx="990600" cy="566410"/>
            </a:xfrm>
          </p:grpSpPr>
          <p:sp>
            <p:nvSpPr>
              <p:cNvPr id="53" name="Прямоугольник 52"/>
              <p:cNvSpPr/>
              <p:nvPr/>
            </p:nvSpPr>
            <p:spPr>
              <a:xfrm>
                <a:off x="3124200" y="1676400"/>
                <a:ext cx="762000" cy="45720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048000" y="1600200"/>
                <a:ext cx="457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</a:rPr>
                  <a:t>Li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3581400" y="1600200"/>
                <a:ext cx="3048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3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3276600" y="1752600"/>
                <a:ext cx="7620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bg1"/>
                    </a:solidFill>
                  </a:rPr>
                  <a:t>      6,941</a:t>
                </a:r>
                <a:endParaRPr lang="ru-RU"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3048000" y="19050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литий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8" name="Прямоугольник 57"/>
            <p:cNvSpPr/>
            <p:nvPr/>
          </p:nvSpPr>
          <p:spPr>
            <a:xfrm>
              <a:off x="1295400" y="1219200"/>
              <a:ext cx="762000" cy="4572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(Н)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grpSp>
          <p:nvGrpSpPr>
            <p:cNvPr id="103" name="Группа 102"/>
            <p:cNvGrpSpPr/>
            <p:nvPr/>
          </p:nvGrpSpPr>
          <p:grpSpPr>
            <a:xfrm>
              <a:off x="1295400" y="5791200"/>
              <a:ext cx="7620000" cy="914400"/>
              <a:chOff x="1295400" y="5791200"/>
              <a:chExt cx="7620000" cy="914400"/>
            </a:xfrm>
            <a:noFill/>
          </p:grpSpPr>
          <p:sp>
            <p:nvSpPr>
              <p:cNvPr id="89" name="Прямоугольник 88"/>
              <p:cNvSpPr/>
              <p:nvPr/>
            </p:nvSpPr>
            <p:spPr>
              <a:xfrm>
                <a:off x="1295400" y="5791200"/>
                <a:ext cx="7620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R</a:t>
                </a:r>
                <a:r>
                  <a:rPr lang="en-US" b="1" baseline="-25000" dirty="0" smtClean="0">
                    <a:solidFill>
                      <a:schemeClr val="bg1"/>
                    </a:solidFill>
                  </a:rPr>
                  <a:t>2</a:t>
                </a:r>
                <a:r>
                  <a:rPr lang="en-US" b="1" dirty="0" smtClean="0">
                    <a:solidFill>
                      <a:schemeClr val="bg1"/>
                    </a:solidFill>
                  </a:rPr>
                  <a:t>O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1295400" y="6248400"/>
                <a:ext cx="22860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2057400" y="5791200"/>
                <a:ext cx="7620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RO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2819400" y="5791200"/>
                <a:ext cx="7620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R</a:t>
                </a:r>
                <a:r>
                  <a:rPr lang="en-US" b="1" baseline="-25000" dirty="0" smtClean="0">
                    <a:solidFill>
                      <a:schemeClr val="bg1"/>
                    </a:solidFill>
                  </a:rPr>
                  <a:t>2</a:t>
                </a:r>
                <a:r>
                  <a:rPr lang="en-US" b="1" dirty="0" smtClean="0">
                    <a:solidFill>
                      <a:schemeClr val="bg1"/>
                    </a:solidFill>
                  </a:rPr>
                  <a:t>O</a:t>
                </a:r>
                <a:r>
                  <a:rPr lang="en-US" b="1" baseline="-25000" dirty="0" smtClean="0">
                    <a:solidFill>
                      <a:schemeClr val="bg1"/>
                    </a:solidFill>
                  </a:rPr>
                  <a:t>3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3" name="Прямоугольник 92"/>
              <p:cNvSpPr/>
              <p:nvPr/>
            </p:nvSpPr>
            <p:spPr>
              <a:xfrm>
                <a:off x="3581400" y="6248400"/>
                <a:ext cx="7620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RH</a:t>
                </a:r>
                <a:r>
                  <a:rPr lang="en-US" b="1" baseline="-25000" dirty="0" smtClean="0">
                    <a:solidFill>
                      <a:schemeClr val="bg1"/>
                    </a:solidFill>
                  </a:rPr>
                  <a:t>4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Прямоугольник 93"/>
              <p:cNvSpPr/>
              <p:nvPr/>
            </p:nvSpPr>
            <p:spPr>
              <a:xfrm>
                <a:off x="3581400" y="5791200"/>
                <a:ext cx="7620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RO</a:t>
                </a:r>
                <a:r>
                  <a:rPr lang="en-US" b="1" baseline="-25000" dirty="0" smtClean="0">
                    <a:solidFill>
                      <a:schemeClr val="bg1"/>
                    </a:solidFill>
                  </a:rPr>
                  <a:t>2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5" name="Прямоугольник 94"/>
              <p:cNvSpPr/>
              <p:nvPr/>
            </p:nvSpPr>
            <p:spPr>
              <a:xfrm>
                <a:off x="4343400" y="5791200"/>
                <a:ext cx="7620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R</a:t>
                </a:r>
                <a:r>
                  <a:rPr lang="en-US" b="1" baseline="-25000" dirty="0" smtClean="0">
                    <a:solidFill>
                      <a:schemeClr val="bg1"/>
                    </a:solidFill>
                  </a:rPr>
                  <a:t>2</a:t>
                </a:r>
                <a:r>
                  <a:rPr lang="en-US" b="1" dirty="0" smtClean="0">
                    <a:solidFill>
                      <a:schemeClr val="bg1"/>
                    </a:solidFill>
                  </a:rPr>
                  <a:t>O</a:t>
                </a:r>
                <a:r>
                  <a:rPr lang="en-US" b="1" baseline="-25000" dirty="0" smtClean="0">
                    <a:solidFill>
                      <a:schemeClr val="bg1"/>
                    </a:solidFill>
                  </a:rPr>
                  <a:t>5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Прямоугольник 95"/>
              <p:cNvSpPr/>
              <p:nvPr/>
            </p:nvSpPr>
            <p:spPr>
              <a:xfrm>
                <a:off x="5105400" y="5791200"/>
                <a:ext cx="7620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RO</a:t>
                </a:r>
                <a:r>
                  <a:rPr lang="en-US" b="1" baseline="-25000" dirty="0" smtClean="0">
                    <a:solidFill>
                      <a:schemeClr val="bg1"/>
                    </a:solidFill>
                  </a:rPr>
                  <a:t>3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Прямоугольник 96"/>
              <p:cNvSpPr/>
              <p:nvPr/>
            </p:nvSpPr>
            <p:spPr>
              <a:xfrm>
                <a:off x="5867400" y="5791200"/>
                <a:ext cx="7620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R</a:t>
                </a:r>
                <a:r>
                  <a:rPr lang="en-US" b="1" baseline="-25000" dirty="0" smtClean="0">
                    <a:solidFill>
                      <a:schemeClr val="bg1"/>
                    </a:solidFill>
                  </a:rPr>
                  <a:t>2</a:t>
                </a:r>
                <a:r>
                  <a:rPr lang="en-US" b="1" dirty="0" smtClean="0">
                    <a:solidFill>
                      <a:schemeClr val="bg1"/>
                    </a:solidFill>
                  </a:rPr>
                  <a:t>O</a:t>
                </a:r>
                <a:r>
                  <a:rPr lang="en-US" b="1" baseline="-25000" dirty="0" smtClean="0">
                    <a:solidFill>
                      <a:schemeClr val="bg1"/>
                    </a:solidFill>
                  </a:rPr>
                  <a:t>7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/>
            </p:nvSpPr>
            <p:spPr>
              <a:xfrm>
                <a:off x="6629400" y="5791200"/>
                <a:ext cx="22860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RO</a:t>
                </a:r>
                <a:r>
                  <a:rPr lang="en-US" b="1" baseline="-25000" dirty="0" smtClean="0">
                    <a:solidFill>
                      <a:schemeClr val="bg1"/>
                    </a:solidFill>
                  </a:rPr>
                  <a:t>4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/>
            </p:nvSpPr>
            <p:spPr>
              <a:xfrm>
                <a:off x="6629400" y="6248400"/>
                <a:ext cx="22860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/>
            </p:nvSpPr>
            <p:spPr>
              <a:xfrm>
                <a:off x="4343400" y="6248400"/>
                <a:ext cx="7620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RH</a:t>
                </a:r>
                <a:r>
                  <a:rPr lang="en-US" b="1" baseline="-25000" dirty="0" smtClean="0">
                    <a:solidFill>
                      <a:schemeClr val="bg1"/>
                    </a:solidFill>
                  </a:rPr>
                  <a:t>3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/>
            </p:nvSpPr>
            <p:spPr>
              <a:xfrm>
                <a:off x="5105400" y="6248400"/>
                <a:ext cx="7620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H</a:t>
                </a:r>
                <a:r>
                  <a:rPr lang="en-US" b="1" baseline="-25000" dirty="0" smtClean="0">
                    <a:solidFill>
                      <a:schemeClr val="bg1"/>
                    </a:solidFill>
                  </a:rPr>
                  <a:t>2</a:t>
                </a:r>
                <a:r>
                  <a:rPr lang="en-US" b="1" dirty="0" smtClean="0">
                    <a:solidFill>
                      <a:schemeClr val="bg1"/>
                    </a:solidFill>
                  </a:rPr>
                  <a:t>R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Прямоугольник 101"/>
              <p:cNvSpPr/>
              <p:nvPr/>
            </p:nvSpPr>
            <p:spPr>
              <a:xfrm>
                <a:off x="5867400" y="6248400"/>
                <a:ext cx="762000" cy="457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HR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4" name="Прямоугольник 103"/>
            <p:cNvSpPr/>
            <p:nvPr/>
          </p:nvSpPr>
          <p:spPr>
            <a:xfrm>
              <a:off x="7391400" y="4876800"/>
              <a:ext cx="1524000" cy="4572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1" name="Группа 110"/>
            <p:cNvGrpSpPr/>
            <p:nvPr/>
          </p:nvGrpSpPr>
          <p:grpSpPr>
            <a:xfrm>
              <a:off x="1219200" y="2514600"/>
              <a:ext cx="1143000" cy="566410"/>
              <a:chOff x="4343400" y="3581400"/>
              <a:chExt cx="1143000" cy="566410"/>
            </a:xfrm>
          </p:grpSpPr>
          <p:grpSp>
            <p:nvGrpSpPr>
              <p:cNvPr id="65" name="Группа 64"/>
              <p:cNvGrpSpPr/>
              <p:nvPr/>
            </p:nvGrpSpPr>
            <p:grpSpPr>
              <a:xfrm>
                <a:off x="4343400" y="35814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66" name="Прямоугольник 65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K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8" name="TextBox 67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1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9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9" name="TextBox 68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39,098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10" name="TextBox 109"/>
              <p:cNvSpPr txBox="1"/>
              <p:nvPr/>
            </p:nvSpPr>
            <p:spPr>
              <a:xfrm>
                <a:off x="4343400" y="38862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калий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3" name="Группа 112"/>
            <p:cNvGrpSpPr/>
            <p:nvPr/>
          </p:nvGrpSpPr>
          <p:grpSpPr>
            <a:xfrm>
              <a:off x="1219200" y="2057400"/>
              <a:ext cx="1143000" cy="566410"/>
              <a:chOff x="3657600" y="2057400"/>
              <a:chExt cx="1143000" cy="566410"/>
            </a:xfrm>
          </p:grpSpPr>
          <p:grpSp>
            <p:nvGrpSpPr>
              <p:cNvPr id="108" name="Группа 107"/>
              <p:cNvGrpSpPr/>
              <p:nvPr/>
            </p:nvGrpSpPr>
            <p:grpSpPr>
              <a:xfrm>
                <a:off x="3657600" y="2057400"/>
                <a:ext cx="1143000" cy="533400"/>
                <a:chOff x="3657600" y="2057400"/>
                <a:chExt cx="1143000" cy="533400"/>
              </a:xfrm>
            </p:grpSpPr>
            <p:sp>
              <p:nvSpPr>
                <p:cNvPr id="60" name="Прямоугольник 59"/>
                <p:cNvSpPr/>
                <p:nvPr/>
              </p:nvSpPr>
              <p:spPr>
                <a:xfrm>
                  <a:off x="3733800" y="2133600"/>
                  <a:ext cx="762000" cy="457200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3657600" y="20574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Na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4114800" y="20574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11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3886200" y="22098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  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22,99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12" name="TextBox 111"/>
              <p:cNvSpPr txBox="1"/>
              <p:nvPr/>
            </p:nvSpPr>
            <p:spPr>
              <a:xfrm>
                <a:off x="3657600" y="23622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натрий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5" name="Группа 114"/>
            <p:cNvGrpSpPr/>
            <p:nvPr/>
          </p:nvGrpSpPr>
          <p:grpSpPr>
            <a:xfrm>
              <a:off x="1219200" y="3429000"/>
              <a:ext cx="1143000" cy="566410"/>
              <a:chOff x="4419600" y="3581400"/>
              <a:chExt cx="1143000" cy="566410"/>
            </a:xfrm>
          </p:grpSpPr>
          <p:grpSp>
            <p:nvGrpSpPr>
              <p:cNvPr id="71" name="Группа 70"/>
              <p:cNvGrpSpPr/>
              <p:nvPr/>
            </p:nvGrpSpPr>
            <p:grpSpPr>
              <a:xfrm>
                <a:off x="4419600" y="35814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72" name="Прямоугольник 71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Rb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37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85,468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14" name="TextBox 113"/>
              <p:cNvSpPr txBox="1"/>
              <p:nvPr/>
            </p:nvSpPr>
            <p:spPr>
              <a:xfrm>
                <a:off x="4419600" y="38862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рубидий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7" name="Группа 116"/>
            <p:cNvGrpSpPr/>
            <p:nvPr/>
          </p:nvGrpSpPr>
          <p:grpSpPr>
            <a:xfrm>
              <a:off x="1219200" y="4343400"/>
              <a:ext cx="1143000" cy="566410"/>
              <a:chOff x="3657600" y="4343400"/>
              <a:chExt cx="1143000" cy="566410"/>
            </a:xfrm>
          </p:grpSpPr>
          <p:grpSp>
            <p:nvGrpSpPr>
              <p:cNvPr id="77" name="Группа 76"/>
              <p:cNvGrpSpPr/>
              <p:nvPr/>
            </p:nvGrpSpPr>
            <p:grpSpPr>
              <a:xfrm>
                <a:off x="3657600" y="43434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78" name="Прямоугольник 77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Cs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55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1" name="TextBox 80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135,905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16" name="TextBox 115"/>
              <p:cNvSpPr txBox="1"/>
              <p:nvPr/>
            </p:nvSpPr>
            <p:spPr>
              <a:xfrm>
                <a:off x="3657600" y="46482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цезий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9" name="Группа 118"/>
            <p:cNvGrpSpPr/>
            <p:nvPr/>
          </p:nvGrpSpPr>
          <p:grpSpPr>
            <a:xfrm>
              <a:off x="1219200" y="5257800"/>
              <a:ext cx="1143000" cy="566410"/>
              <a:chOff x="5334000" y="3962400"/>
              <a:chExt cx="1143000" cy="566410"/>
            </a:xfrm>
          </p:grpSpPr>
          <p:grpSp>
            <p:nvGrpSpPr>
              <p:cNvPr id="83" name="Группа 82"/>
              <p:cNvGrpSpPr/>
              <p:nvPr/>
            </p:nvGrpSpPr>
            <p:grpSpPr>
              <a:xfrm>
                <a:off x="5334000" y="39624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84" name="Прямоугольник 83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Fr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87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 [223]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18" name="TextBox 117"/>
              <p:cNvSpPr txBox="1"/>
              <p:nvPr/>
            </p:nvSpPr>
            <p:spPr>
              <a:xfrm>
                <a:off x="5334000" y="42672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ru-RU" sz="1100" b="1" dirty="0" err="1" smtClean="0">
                    <a:solidFill>
                      <a:schemeClr val="bg1"/>
                    </a:solidFill>
                  </a:rPr>
                  <a:t>франций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0" name="Группа 119"/>
            <p:cNvGrpSpPr/>
            <p:nvPr/>
          </p:nvGrpSpPr>
          <p:grpSpPr>
            <a:xfrm>
              <a:off x="1981200" y="1600200"/>
              <a:ext cx="990600" cy="566410"/>
              <a:chOff x="3048000" y="1600200"/>
              <a:chExt cx="990600" cy="566410"/>
            </a:xfrm>
          </p:grpSpPr>
          <p:sp>
            <p:nvSpPr>
              <p:cNvPr id="121" name="Прямоугольник 120"/>
              <p:cNvSpPr/>
              <p:nvPr/>
            </p:nvSpPr>
            <p:spPr>
              <a:xfrm>
                <a:off x="3124200" y="1676400"/>
                <a:ext cx="762000" cy="457200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3048000" y="1600200"/>
                <a:ext cx="609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</a:rPr>
                  <a:t>Be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3581400" y="1600200"/>
                <a:ext cx="3048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4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3276600" y="1752600"/>
                <a:ext cx="7620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bg1"/>
                    </a:solidFill>
                  </a:rPr>
                  <a:t>      9,012</a:t>
                </a:r>
                <a:endParaRPr lang="ru-RU"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3048000" y="19050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бериллий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6" name="Группа 125"/>
            <p:cNvGrpSpPr/>
            <p:nvPr/>
          </p:nvGrpSpPr>
          <p:grpSpPr>
            <a:xfrm>
              <a:off x="1981200" y="2057400"/>
              <a:ext cx="990600" cy="566410"/>
              <a:chOff x="3048000" y="1600200"/>
              <a:chExt cx="990600" cy="566410"/>
            </a:xfrm>
          </p:grpSpPr>
          <p:sp>
            <p:nvSpPr>
              <p:cNvPr id="127" name="Прямоугольник 126"/>
              <p:cNvSpPr/>
              <p:nvPr/>
            </p:nvSpPr>
            <p:spPr>
              <a:xfrm>
                <a:off x="3124200" y="1676400"/>
                <a:ext cx="762000" cy="45720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3048000" y="1600200"/>
                <a:ext cx="609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</a:rPr>
                  <a:t>Mg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3505200" y="1600200"/>
                <a:ext cx="381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400" b="1" dirty="0" smtClean="0">
                    <a:solidFill>
                      <a:schemeClr val="bg1"/>
                    </a:solidFill>
                  </a:rPr>
                  <a:t>12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3276600" y="1752600"/>
                <a:ext cx="7620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bg1"/>
                    </a:solidFill>
                  </a:rPr>
                  <a:t>   </a:t>
                </a:r>
                <a:r>
                  <a:rPr lang="ru-RU" sz="1050" dirty="0" smtClean="0">
                    <a:solidFill>
                      <a:schemeClr val="bg1"/>
                    </a:solidFill>
                  </a:rPr>
                  <a:t>24,305</a:t>
                </a:r>
                <a:endParaRPr lang="ru-RU"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3048000" y="19050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магний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38" name="Группа 137"/>
            <p:cNvGrpSpPr/>
            <p:nvPr/>
          </p:nvGrpSpPr>
          <p:grpSpPr>
            <a:xfrm>
              <a:off x="1981200" y="3429000"/>
              <a:ext cx="990600" cy="566410"/>
              <a:chOff x="3048000" y="1600200"/>
              <a:chExt cx="990600" cy="566410"/>
            </a:xfrm>
          </p:grpSpPr>
          <p:sp>
            <p:nvSpPr>
              <p:cNvPr id="139" name="Прямоугольник 138"/>
              <p:cNvSpPr/>
              <p:nvPr/>
            </p:nvSpPr>
            <p:spPr>
              <a:xfrm>
                <a:off x="3124200" y="1676400"/>
                <a:ext cx="762000" cy="45720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3048000" y="1600200"/>
                <a:ext cx="609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err="1" smtClean="0">
                    <a:solidFill>
                      <a:schemeClr val="bg1"/>
                    </a:solidFill>
                  </a:rPr>
                  <a:t>Sr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3505200" y="1600200"/>
                <a:ext cx="381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38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3276600" y="1752600"/>
                <a:ext cx="7620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bg1"/>
                    </a:solidFill>
                  </a:rPr>
                  <a:t>   </a:t>
                </a:r>
                <a:r>
                  <a:rPr lang="ru-RU" sz="1050" dirty="0" smtClean="0">
                    <a:solidFill>
                      <a:schemeClr val="bg1"/>
                    </a:solidFill>
                  </a:rPr>
                  <a:t>  </a:t>
                </a:r>
                <a:r>
                  <a:rPr lang="en-US" sz="1050" dirty="0" smtClean="0">
                    <a:solidFill>
                      <a:schemeClr val="bg1"/>
                    </a:solidFill>
                  </a:rPr>
                  <a:t> </a:t>
                </a:r>
                <a:r>
                  <a:rPr lang="ru-RU" sz="1050" dirty="0" smtClean="0">
                    <a:solidFill>
                      <a:schemeClr val="bg1"/>
                    </a:solidFill>
                  </a:rPr>
                  <a:t>87,62</a:t>
                </a:r>
                <a:endParaRPr lang="ru-RU"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3048000" y="19050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стронций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44" name="Группа 143"/>
            <p:cNvGrpSpPr/>
            <p:nvPr/>
          </p:nvGrpSpPr>
          <p:grpSpPr>
            <a:xfrm>
              <a:off x="1981200" y="4343400"/>
              <a:ext cx="990600" cy="566410"/>
              <a:chOff x="3048000" y="1600200"/>
              <a:chExt cx="990600" cy="566410"/>
            </a:xfrm>
          </p:grpSpPr>
          <p:sp>
            <p:nvSpPr>
              <p:cNvPr id="145" name="Прямоугольник 144"/>
              <p:cNvSpPr/>
              <p:nvPr/>
            </p:nvSpPr>
            <p:spPr>
              <a:xfrm>
                <a:off x="3124200" y="1676400"/>
                <a:ext cx="762000" cy="45720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3048000" y="1600200"/>
                <a:ext cx="609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err="1" smtClean="0">
                    <a:solidFill>
                      <a:schemeClr val="bg1"/>
                    </a:solidFill>
                  </a:rPr>
                  <a:t>Ва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3505200" y="1600200"/>
                <a:ext cx="381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400" b="1" dirty="0" smtClean="0">
                    <a:solidFill>
                      <a:schemeClr val="bg1"/>
                    </a:solidFill>
                  </a:rPr>
                  <a:t>56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3276600" y="1752600"/>
                <a:ext cx="7620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>
                    <a:solidFill>
                      <a:schemeClr val="bg1"/>
                    </a:solidFill>
                  </a:rPr>
                  <a:t>    </a:t>
                </a:r>
                <a:r>
                  <a:rPr lang="ru-RU" sz="1050" dirty="0" smtClean="0">
                    <a:solidFill>
                      <a:schemeClr val="bg1"/>
                    </a:solidFill>
                  </a:rPr>
                  <a:t>137,34</a:t>
                </a:r>
                <a:endParaRPr lang="ru-RU"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3048000" y="19050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барий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0" name="Группа 149"/>
            <p:cNvGrpSpPr/>
            <p:nvPr/>
          </p:nvGrpSpPr>
          <p:grpSpPr>
            <a:xfrm>
              <a:off x="1981200" y="5257800"/>
              <a:ext cx="1143000" cy="566410"/>
              <a:chOff x="5334000" y="3962400"/>
              <a:chExt cx="1143000" cy="566410"/>
            </a:xfrm>
          </p:grpSpPr>
          <p:grpSp>
            <p:nvGrpSpPr>
              <p:cNvPr id="151" name="Группа 82"/>
              <p:cNvGrpSpPr/>
              <p:nvPr/>
            </p:nvGrpSpPr>
            <p:grpSpPr>
              <a:xfrm>
                <a:off x="5334000" y="39624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153" name="Прямоугольник 152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4" name="TextBox 153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Ra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5" name="TextBox 154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8</a:t>
                  </a:r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8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6" name="TextBox 155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 [22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6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]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52" name="TextBox 151"/>
              <p:cNvSpPr txBox="1"/>
              <p:nvPr/>
            </p:nvSpPr>
            <p:spPr>
              <a:xfrm>
                <a:off x="5334000" y="42672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радий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74" name="Группа 173"/>
            <p:cNvGrpSpPr/>
            <p:nvPr/>
          </p:nvGrpSpPr>
          <p:grpSpPr>
            <a:xfrm>
              <a:off x="6553200" y="4800600"/>
              <a:ext cx="1143000" cy="566410"/>
              <a:chOff x="5562600" y="3124200"/>
              <a:chExt cx="1143000" cy="566410"/>
            </a:xfrm>
          </p:grpSpPr>
          <p:grpSp>
            <p:nvGrpSpPr>
              <p:cNvPr id="167" name="Группа 82"/>
              <p:cNvGrpSpPr/>
              <p:nvPr/>
            </p:nvGrpSpPr>
            <p:grpSpPr>
              <a:xfrm>
                <a:off x="5562600" y="31242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169" name="Прямоугольник 168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99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0" name="TextBox 169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Rn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1" name="TextBox 170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86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2" name="TextBox 171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 [222]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73" name="TextBox 172"/>
              <p:cNvSpPr txBox="1"/>
              <p:nvPr/>
            </p:nvSpPr>
            <p:spPr>
              <a:xfrm>
                <a:off x="5562600" y="34290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радон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84" name="Группа 183"/>
            <p:cNvGrpSpPr/>
            <p:nvPr/>
          </p:nvGrpSpPr>
          <p:grpSpPr>
            <a:xfrm>
              <a:off x="6477000" y="5257800"/>
              <a:ext cx="1066800" cy="566410"/>
              <a:chOff x="4038600" y="3581400"/>
              <a:chExt cx="1066800" cy="566410"/>
            </a:xfrm>
          </p:grpSpPr>
          <p:grpSp>
            <p:nvGrpSpPr>
              <p:cNvPr id="177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178" name="Прямоугольник 177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9" name="TextBox 178"/>
                <p:cNvSpPr txBox="1"/>
                <p:nvPr/>
              </p:nvSpPr>
              <p:spPr>
                <a:xfrm>
                  <a:off x="3505200" y="1600200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Hs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0" name="TextBox 179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108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1" name="TextBox 180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[265]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83" name="TextBox 182"/>
              <p:cNvSpPr txBox="1"/>
              <p:nvPr/>
            </p:nvSpPr>
            <p:spPr>
              <a:xfrm>
                <a:off x="4343400" y="3886200"/>
                <a:ext cx="7620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</a:t>
                </a:r>
                <a:r>
                  <a:rPr lang="ru-RU" sz="1100" b="1" dirty="0" err="1" smtClean="0">
                    <a:solidFill>
                      <a:schemeClr val="bg1"/>
                    </a:solidFill>
                  </a:rPr>
                  <a:t>хассий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85" name="Группа 184"/>
            <p:cNvGrpSpPr/>
            <p:nvPr/>
          </p:nvGrpSpPr>
          <p:grpSpPr>
            <a:xfrm>
              <a:off x="7239000" y="5257800"/>
              <a:ext cx="1066800" cy="566410"/>
              <a:chOff x="4038600" y="3581400"/>
              <a:chExt cx="1066800" cy="566410"/>
            </a:xfrm>
          </p:grpSpPr>
          <p:grpSp>
            <p:nvGrpSpPr>
              <p:cNvPr id="186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188" name="Прямоугольник 187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9" name="TextBox 188"/>
                <p:cNvSpPr txBox="1"/>
                <p:nvPr/>
              </p:nvSpPr>
              <p:spPr>
                <a:xfrm>
                  <a:off x="3505200" y="1600200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Hs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0" name="TextBox 189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109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1" name="TextBox 190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[26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8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]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87" name="TextBox 186"/>
              <p:cNvSpPr txBox="1"/>
              <p:nvPr/>
            </p:nvSpPr>
            <p:spPr>
              <a:xfrm>
                <a:off x="4114800" y="3886200"/>
                <a:ext cx="990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11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ru-RU" sz="1100" b="1" dirty="0" err="1" smtClean="0">
                    <a:solidFill>
                      <a:schemeClr val="bg1"/>
                    </a:solidFill>
                  </a:rPr>
                  <a:t>мейнтерий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9" name="Прямоугольник 198"/>
            <p:cNvSpPr/>
            <p:nvPr/>
          </p:nvSpPr>
          <p:spPr>
            <a:xfrm>
              <a:off x="8153400" y="5334000"/>
              <a:ext cx="762000" cy="4572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00" name="Группа 199"/>
            <p:cNvGrpSpPr/>
            <p:nvPr/>
          </p:nvGrpSpPr>
          <p:grpSpPr>
            <a:xfrm>
              <a:off x="2743200" y="1600200"/>
              <a:ext cx="1143000" cy="566410"/>
              <a:chOff x="3886200" y="4495800"/>
              <a:chExt cx="1143000" cy="566410"/>
            </a:xfrm>
          </p:grpSpPr>
          <p:grpSp>
            <p:nvGrpSpPr>
              <p:cNvPr id="201" name="Группа 82"/>
              <p:cNvGrpSpPr/>
              <p:nvPr/>
            </p:nvGrpSpPr>
            <p:grpSpPr>
              <a:xfrm>
                <a:off x="3886200" y="44958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203" name="Прямоугольник 202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CC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4" name="TextBox 203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b="1" dirty="0" smtClean="0">
                      <a:solidFill>
                        <a:schemeClr val="bg1"/>
                      </a:solidFill>
                    </a:rPr>
                    <a:t>В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5" name="TextBox 204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5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6" name="TextBox 205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10,811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02" name="TextBox 201"/>
              <p:cNvSpPr txBox="1"/>
              <p:nvPr/>
            </p:nvSpPr>
            <p:spPr>
              <a:xfrm>
                <a:off x="3886200" y="48006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бор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7" name="Группа 206"/>
            <p:cNvGrpSpPr/>
            <p:nvPr/>
          </p:nvGrpSpPr>
          <p:grpSpPr>
            <a:xfrm>
              <a:off x="3505200" y="1600200"/>
              <a:ext cx="1143000" cy="566410"/>
              <a:chOff x="3886200" y="4495800"/>
              <a:chExt cx="1143000" cy="566410"/>
            </a:xfrm>
          </p:grpSpPr>
          <p:grpSp>
            <p:nvGrpSpPr>
              <p:cNvPr id="208" name="Группа 82"/>
              <p:cNvGrpSpPr/>
              <p:nvPr/>
            </p:nvGrpSpPr>
            <p:grpSpPr>
              <a:xfrm>
                <a:off x="3886200" y="44958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210" name="Прямоугольник 209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CC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1" name="TextBox 210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b="1" dirty="0" smtClean="0">
                      <a:solidFill>
                        <a:schemeClr val="bg1"/>
                      </a:solidFill>
                    </a:rPr>
                    <a:t>С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2" name="TextBox 211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 6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3" name="TextBox 212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  12,011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09" name="TextBox 208"/>
              <p:cNvSpPr txBox="1"/>
              <p:nvPr/>
            </p:nvSpPr>
            <p:spPr>
              <a:xfrm>
                <a:off x="3886200" y="48006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ru-RU" sz="1100" b="1" dirty="0" err="1" smtClean="0">
                    <a:solidFill>
                      <a:schemeClr val="bg1"/>
                    </a:solidFill>
                  </a:rPr>
                  <a:t>угерод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14" name="Группа 213"/>
            <p:cNvGrpSpPr/>
            <p:nvPr/>
          </p:nvGrpSpPr>
          <p:grpSpPr>
            <a:xfrm>
              <a:off x="4267200" y="1600200"/>
              <a:ext cx="1143000" cy="566410"/>
              <a:chOff x="3886200" y="4495800"/>
              <a:chExt cx="1143000" cy="566410"/>
            </a:xfrm>
          </p:grpSpPr>
          <p:grpSp>
            <p:nvGrpSpPr>
              <p:cNvPr id="215" name="Группа 82"/>
              <p:cNvGrpSpPr/>
              <p:nvPr/>
            </p:nvGrpSpPr>
            <p:grpSpPr>
              <a:xfrm>
                <a:off x="3886200" y="44958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217" name="Прямоугольник 216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CC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8" name="TextBox 217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N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9" name="TextBox 218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7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0" name="TextBox 219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14,0067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16" name="TextBox 215"/>
              <p:cNvSpPr txBox="1"/>
              <p:nvPr/>
            </p:nvSpPr>
            <p:spPr>
              <a:xfrm>
                <a:off x="3886200" y="48006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азот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21" name="Группа 220"/>
            <p:cNvGrpSpPr/>
            <p:nvPr/>
          </p:nvGrpSpPr>
          <p:grpSpPr>
            <a:xfrm>
              <a:off x="5029200" y="1600200"/>
              <a:ext cx="1143000" cy="566410"/>
              <a:chOff x="3886200" y="4495800"/>
              <a:chExt cx="1143000" cy="566410"/>
            </a:xfrm>
          </p:grpSpPr>
          <p:grpSp>
            <p:nvGrpSpPr>
              <p:cNvPr id="222" name="Группа 82"/>
              <p:cNvGrpSpPr/>
              <p:nvPr/>
            </p:nvGrpSpPr>
            <p:grpSpPr>
              <a:xfrm>
                <a:off x="3886200" y="44958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224" name="Прямоугольник 223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CC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5" name="TextBox 224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b="1" dirty="0" smtClean="0">
                      <a:solidFill>
                        <a:schemeClr val="bg1"/>
                      </a:solidFill>
                    </a:rPr>
                    <a:t>О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6" name="TextBox 225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8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7" name="TextBox 226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15,9994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23" name="TextBox 222"/>
              <p:cNvSpPr txBox="1"/>
              <p:nvPr/>
            </p:nvSpPr>
            <p:spPr>
              <a:xfrm>
                <a:off x="3886200" y="48006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кислород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35" name="Группа 234"/>
            <p:cNvGrpSpPr/>
            <p:nvPr/>
          </p:nvGrpSpPr>
          <p:grpSpPr>
            <a:xfrm>
              <a:off x="6553200" y="1600200"/>
              <a:ext cx="1143000" cy="566410"/>
              <a:chOff x="5562600" y="3124200"/>
              <a:chExt cx="1143000" cy="566410"/>
            </a:xfrm>
          </p:grpSpPr>
          <p:grpSp>
            <p:nvGrpSpPr>
              <p:cNvPr id="236" name="Группа 82"/>
              <p:cNvGrpSpPr/>
              <p:nvPr/>
            </p:nvGrpSpPr>
            <p:grpSpPr>
              <a:xfrm>
                <a:off x="5562600" y="31242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238" name="Прямоугольник 237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99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9" name="TextBox 238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Ne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0" name="TextBox 239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10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1" name="TextBox 240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18,9984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37" name="TextBox 236"/>
              <p:cNvSpPr txBox="1"/>
              <p:nvPr/>
            </p:nvSpPr>
            <p:spPr>
              <a:xfrm>
                <a:off x="5562600" y="34290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неон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42" name="Группа 241"/>
            <p:cNvGrpSpPr/>
            <p:nvPr/>
          </p:nvGrpSpPr>
          <p:grpSpPr>
            <a:xfrm>
              <a:off x="6553200" y="2057400"/>
              <a:ext cx="1143000" cy="566410"/>
              <a:chOff x="5562600" y="3124200"/>
              <a:chExt cx="1143000" cy="566410"/>
            </a:xfrm>
          </p:grpSpPr>
          <p:grpSp>
            <p:nvGrpSpPr>
              <p:cNvPr id="243" name="Группа 82"/>
              <p:cNvGrpSpPr/>
              <p:nvPr/>
            </p:nvGrpSpPr>
            <p:grpSpPr>
              <a:xfrm>
                <a:off x="5562600" y="31242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245" name="Прямоугольник 244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99CC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6" name="TextBox 245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Ar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7" name="TextBox 246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1</a:t>
                  </a:r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8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8" name="TextBox 247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  39,948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44" name="TextBox 243"/>
              <p:cNvSpPr txBox="1"/>
              <p:nvPr/>
            </p:nvSpPr>
            <p:spPr>
              <a:xfrm>
                <a:off x="5562600" y="34290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аргон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49" name="Группа 248"/>
            <p:cNvGrpSpPr/>
            <p:nvPr/>
          </p:nvGrpSpPr>
          <p:grpSpPr>
            <a:xfrm>
              <a:off x="6553200" y="1143000"/>
              <a:ext cx="1143000" cy="566410"/>
              <a:chOff x="5562600" y="3124200"/>
              <a:chExt cx="1143000" cy="566410"/>
            </a:xfrm>
          </p:grpSpPr>
          <p:grpSp>
            <p:nvGrpSpPr>
              <p:cNvPr id="250" name="Группа 82"/>
              <p:cNvGrpSpPr/>
              <p:nvPr/>
            </p:nvGrpSpPr>
            <p:grpSpPr>
              <a:xfrm>
                <a:off x="5562600" y="31242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252" name="Прямоугольник 251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99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3" name="TextBox 252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b="1" dirty="0" smtClean="0">
                      <a:solidFill>
                        <a:schemeClr val="bg1"/>
                      </a:solidFill>
                    </a:rPr>
                    <a:t>Н</a:t>
                  </a:r>
                  <a:r>
                    <a:rPr lang="en-US" b="1" dirty="0" smtClean="0">
                      <a:solidFill>
                        <a:schemeClr val="bg1"/>
                      </a:solidFill>
                    </a:rPr>
                    <a:t>e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4" name="TextBox 253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 2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5" name="TextBox 254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  4,0026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51" name="TextBox 250"/>
              <p:cNvSpPr txBox="1"/>
              <p:nvPr/>
            </p:nvSpPr>
            <p:spPr>
              <a:xfrm>
                <a:off x="5562600" y="34290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гелий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56" name="Группа 255"/>
            <p:cNvGrpSpPr/>
            <p:nvPr/>
          </p:nvGrpSpPr>
          <p:grpSpPr>
            <a:xfrm>
              <a:off x="5791200" y="1143000"/>
              <a:ext cx="1143000" cy="566410"/>
              <a:chOff x="3886200" y="4495800"/>
              <a:chExt cx="1143000" cy="566410"/>
            </a:xfrm>
          </p:grpSpPr>
          <p:grpSp>
            <p:nvGrpSpPr>
              <p:cNvPr id="257" name="Группа 82"/>
              <p:cNvGrpSpPr/>
              <p:nvPr/>
            </p:nvGrpSpPr>
            <p:grpSpPr>
              <a:xfrm>
                <a:off x="3886200" y="44958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259" name="Прямоугольник 258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CCFF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0" name="TextBox 259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H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1" name="TextBox 260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1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2" name="TextBox 261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1,00797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58" name="TextBox 257"/>
              <p:cNvSpPr txBox="1"/>
              <p:nvPr/>
            </p:nvSpPr>
            <p:spPr>
              <a:xfrm>
                <a:off x="3886200" y="48006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водород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63" name="Группа 262"/>
            <p:cNvGrpSpPr/>
            <p:nvPr/>
          </p:nvGrpSpPr>
          <p:grpSpPr>
            <a:xfrm>
              <a:off x="5791200" y="2057400"/>
              <a:ext cx="1143000" cy="583292"/>
              <a:chOff x="3886200" y="4495800"/>
              <a:chExt cx="1143000" cy="583292"/>
            </a:xfrm>
          </p:grpSpPr>
          <p:grpSp>
            <p:nvGrpSpPr>
              <p:cNvPr id="264" name="Группа 82"/>
              <p:cNvGrpSpPr/>
              <p:nvPr/>
            </p:nvGrpSpPr>
            <p:grpSpPr>
              <a:xfrm>
                <a:off x="3886200" y="44958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266" name="Прямоугольник 265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CCFF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7" name="TextBox 266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b="1" dirty="0" smtClean="0">
                      <a:solidFill>
                        <a:schemeClr val="bg1"/>
                      </a:solidFill>
                    </a:rPr>
                    <a:t>С</a:t>
                  </a:r>
                  <a:r>
                    <a:rPr lang="en-US" b="1" dirty="0" smtClean="0">
                      <a:solidFill>
                        <a:schemeClr val="bg1"/>
                      </a:solidFill>
                    </a:rPr>
                    <a:t>l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8" name="TextBox 267"/>
                <p:cNvSpPr txBox="1"/>
                <p:nvPr/>
              </p:nvSpPr>
              <p:spPr>
                <a:xfrm>
                  <a:off x="2514600" y="5562600"/>
                  <a:ext cx="457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17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9" name="TextBox 268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  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35,453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65" name="TextBox 264"/>
              <p:cNvSpPr txBox="1"/>
              <p:nvPr/>
            </p:nvSpPr>
            <p:spPr>
              <a:xfrm>
                <a:off x="3886200" y="4800600"/>
                <a:ext cx="838200" cy="278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ru-RU" sz="1100" b="1" dirty="0" smtClean="0">
                    <a:solidFill>
                      <a:schemeClr val="bg1"/>
                    </a:solidFill>
                    <a:hlinkClick r:id="rId3" action="ppaction://hlinksldjump" tooltip="Характеристика химического элемента"/>
                  </a:rPr>
                  <a:t> хлор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70" name="Группа 269"/>
            <p:cNvGrpSpPr/>
            <p:nvPr/>
          </p:nvGrpSpPr>
          <p:grpSpPr>
            <a:xfrm>
              <a:off x="5029200" y="2057400"/>
              <a:ext cx="1143000" cy="566410"/>
              <a:chOff x="3886200" y="4495800"/>
              <a:chExt cx="1143000" cy="566410"/>
            </a:xfrm>
          </p:grpSpPr>
          <p:grpSp>
            <p:nvGrpSpPr>
              <p:cNvPr id="271" name="Группа 82"/>
              <p:cNvGrpSpPr/>
              <p:nvPr/>
            </p:nvGrpSpPr>
            <p:grpSpPr>
              <a:xfrm>
                <a:off x="3886200" y="44958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273" name="Прямоугольник 272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CCFF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4" name="TextBox 273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S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5" name="TextBox 274"/>
                <p:cNvSpPr txBox="1"/>
                <p:nvPr/>
              </p:nvSpPr>
              <p:spPr>
                <a:xfrm>
                  <a:off x="2514600" y="5562600"/>
                  <a:ext cx="457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1</a:t>
                  </a:r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6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6" name="TextBox 275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  32,064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72" name="TextBox 271"/>
              <p:cNvSpPr txBox="1"/>
              <p:nvPr/>
            </p:nvSpPr>
            <p:spPr>
              <a:xfrm>
                <a:off x="3886200" y="48006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сера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77" name="Группа 276"/>
            <p:cNvGrpSpPr/>
            <p:nvPr/>
          </p:nvGrpSpPr>
          <p:grpSpPr>
            <a:xfrm>
              <a:off x="4267200" y="2057400"/>
              <a:ext cx="1143000" cy="566410"/>
              <a:chOff x="3886200" y="4495800"/>
              <a:chExt cx="1143000" cy="566410"/>
            </a:xfrm>
          </p:grpSpPr>
          <p:grpSp>
            <p:nvGrpSpPr>
              <p:cNvPr id="278" name="Группа 82"/>
              <p:cNvGrpSpPr/>
              <p:nvPr/>
            </p:nvGrpSpPr>
            <p:grpSpPr>
              <a:xfrm>
                <a:off x="3886200" y="44958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280" name="Прямоугольник 279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CCFF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1" name="TextBox 280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b="1" dirty="0" smtClean="0">
                      <a:solidFill>
                        <a:schemeClr val="bg1"/>
                      </a:solidFill>
                    </a:rPr>
                    <a:t>Р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2" name="TextBox 281"/>
                <p:cNvSpPr txBox="1"/>
                <p:nvPr/>
              </p:nvSpPr>
              <p:spPr>
                <a:xfrm>
                  <a:off x="2514600" y="5562600"/>
                  <a:ext cx="457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1</a:t>
                  </a:r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5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3" name="TextBox 282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30,9738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79" name="TextBox 278"/>
              <p:cNvSpPr txBox="1"/>
              <p:nvPr/>
            </p:nvSpPr>
            <p:spPr>
              <a:xfrm>
                <a:off x="3886200" y="48006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фосфор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84" name="Группа 283"/>
            <p:cNvGrpSpPr/>
            <p:nvPr/>
          </p:nvGrpSpPr>
          <p:grpSpPr>
            <a:xfrm>
              <a:off x="3505200" y="2057400"/>
              <a:ext cx="1143000" cy="566410"/>
              <a:chOff x="3886200" y="4495800"/>
              <a:chExt cx="1143000" cy="566410"/>
            </a:xfrm>
          </p:grpSpPr>
          <p:grpSp>
            <p:nvGrpSpPr>
              <p:cNvPr id="285" name="Группа 82"/>
              <p:cNvGrpSpPr/>
              <p:nvPr/>
            </p:nvGrpSpPr>
            <p:grpSpPr>
              <a:xfrm>
                <a:off x="3886200" y="44958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287" name="Прямоугольник 286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CCFF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8" name="TextBox 287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Si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9" name="TextBox 288"/>
                <p:cNvSpPr txBox="1"/>
                <p:nvPr/>
              </p:nvSpPr>
              <p:spPr>
                <a:xfrm>
                  <a:off x="2438400" y="5562600"/>
                  <a:ext cx="457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 14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0" name="TextBox 289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  28,086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86" name="TextBox 285"/>
              <p:cNvSpPr txBox="1"/>
              <p:nvPr/>
            </p:nvSpPr>
            <p:spPr>
              <a:xfrm>
                <a:off x="3886200" y="48006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кремний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99" name="Группа 298"/>
            <p:cNvGrpSpPr/>
            <p:nvPr/>
          </p:nvGrpSpPr>
          <p:grpSpPr>
            <a:xfrm>
              <a:off x="2743200" y="2057400"/>
              <a:ext cx="1143000" cy="566410"/>
              <a:chOff x="3581400" y="3200400"/>
              <a:chExt cx="1143000" cy="566410"/>
            </a:xfrm>
          </p:grpSpPr>
          <p:grpSp>
            <p:nvGrpSpPr>
              <p:cNvPr id="292" name="Группа 82"/>
              <p:cNvGrpSpPr/>
              <p:nvPr/>
            </p:nvGrpSpPr>
            <p:grpSpPr>
              <a:xfrm>
                <a:off x="3581400" y="32004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294" name="Прямоугольник 293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5" name="TextBox 294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Al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6" name="TextBox 295"/>
                <p:cNvSpPr txBox="1"/>
                <p:nvPr/>
              </p:nvSpPr>
              <p:spPr>
                <a:xfrm>
                  <a:off x="2438400" y="5562600"/>
                  <a:ext cx="457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 13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7" name="TextBox 296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2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6,9815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98" name="TextBox 297"/>
              <p:cNvSpPr txBox="1"/>
              <p:nvPr/>
            </p:nvSpPr>
            <p:spPr>
              <a:xfrm>
                <a:off x="3581400" y="3505200"/>
                <a:ext cx="9144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алюминий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00" name="Группа 299"/>
            <p:cNvGrpSpPr/>
            <p:nvPr/>
          </p:nvGrpSpPr>
          <p:grpSpPr>
            <a:xfrm>
              <a:off x="2743200" y="2971800"/>
              <a:ext cx="1143000" cy="566410"/>
              <a:chOff x="3581400" y="3200400"/>
              <a:chExt cx="1143000" cy="566410"/>
            </a:xfrm>
          </p:grpSpPr>
          <p:grpSp>
            <p:nvGrpSpPr>
              <p:cNvPr id="301" name="Группа 82"/>
              <p:cNvGrpSpPr/>
              <p:nvPr/>
            </p:nvGrpSpPr>
            <p:grpSpPr>
              <a:xfrm>
                <a:off x="3581400" y="32004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303" name="Прямоугольник 302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4" name="TextBox 303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Ga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5" name="TextBox 304"/>
                <p:cNvSpPr txBox="1"/>
                <p:nvPr/>
              </p:nvSpPr>
              <p:spPr>
                <a:xfrm>
                  <a:off x="2438400" y="5562600"/>
                  <a:ext cx="457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 31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6" name="TextBox 305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69,72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02" name="TextBox 301"/>
              <p:cNvSpPr txBox="1"/>
              <p:nvPr/>
            </p:nvSpPr>
            <p:spPr>
              <a:xfrm>
                <a:off x="3581400" y="3505200"/>
                <a:ext cx="9144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галлий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07" name="Группа 306"/>
            <p:cNvGrpSpPr/>
            <p:nvPr/>
          </p:nvGrpSpPr>
          <p:grpSpPr>
            <a:xfrm>
              <a:off x="3505200" y="2971800"/>
              <a:ext cx="1143000" cy="566410"/>
              <a:chOff x="3581400" y="3200400"/>
              <a:chExt cx="1143000" cy="566410"/>
            </a:xfrm>
          </p:grpSpPr>
          <p:grpSp>
            <p:nvGrpSpPr>
              <p:cNvPr id="308" name="Группа 82"/>
              <p:cNvGrpSpPr/>
              <p:nvPr/>
            </p:nvGrpSpPr>
            <p:grpSpPr>
              <a:xfrm>
                <a:off x="3581400" y="32004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310" name="Прямоугольник 309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1" name="TextBox 310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G</a:t>
                  </a:r>
                  <a:r>
                    <a:rPr lang="ru-RU" b="1" dirty="0" smtClean="0">
                      <a:solidFill>
                        <a:schemeClr val="bg1"/>
                      </a:solidFill>
                    </a:rPr>
                    <a:t>е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2" name="TextBox 311"/>
                <p:cNvSpPr txBox="1"/>
                <p:nvPr/>
              </p:nvSpPr>
              <p:spPr>
                <a:xfrm>
                  <a:off x="2438400" y="5562600"/>
                  <a:ext cx="457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 3</a:t>
                  </a:r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2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3" name="TextBox 312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72,59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09" name="TextBox 308"/>
              <p:cNvSpPr txBox="1"/>
              <p:nvPr/>
            </p:nvSpPr>
            <p:spPr>
              <a:xfrm>
                <a:off x="3581400" y="3505200"/>
                <a:ext cx="9144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германий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14" name="Группа 313"/>
            <p:cNvGrpSpPr/>
            <p:nvPr/>
          </p:nvGrpSpPr>
          <p:grpSpPr>
            <a:xfrm>
              <a:off x="3505200" y="3886200"/>
              <a:ext cx="1143000" cy="566410"/>
              <a:chOff x="3581400" y="3200400"/>
              <a:chExt cx="1143000" cy="566410"/>
            </a:xfrm>
          </p:grpSpPr>
          <p:grpSp>
            <p:nvGrpSpPr>
              <p:cNvPr id="315" name="Группа 82"/>
              <p:cNvGrpSpPr/>
              <p:nvPr/>
            </p:nvGrpSpPr>
            <p:grpSpPr>
              <a:xfrm>
                <a:off x="3581400" y="32004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317" name="Прямоугольник 316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8" name="TextBox 317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Sn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9" name="TextBox 318"/>
                <p:cNvSpPr txBox="1"/>
                <p:nvPr/>
              </p:nvSpPr>
              <p:spPr>
                <a:xfrm>
                  <a:off x="2438400" y="5562600"/>
                  <a:ext cx="457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50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0" name="TextBox 319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  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118,69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16" name="TextBox 315"/>
              <p:cNvSpPr txBox="1"/>
              <p:nvPr/>
            </p:nvSpPr>
            <p:spPr>
              <a:xfrm>
                <a:off x="3581400" y="3505200"/>
                <a:ext cx="9144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олово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21" name="Группа 320"/>
            <p:cNvGrpSpPr/>
            <p:nvPr/>
          </p:nvGrpSpPr>
          <p:grpSpPr>
            <a:xfrm>
              <a:off x="3505200" y="4800600"/>
              <a:ext cx="1143000" cy="566410"/>
              <a:chOff x="3581400" y="3200400"/>
              <a:chExt cx="1143000" cy="566410"/>
            </a:xfrm>
          </p:grpSpPr>
          <p:grpSp>
            <p:nvGrpSpPr>
              <p:cNvPr id="322" name="Группа 82"/>
              <p:cNvGrpSpPr/>
              <p:nvPr/>
            </p:nvGrpSpPr>
            <p:grpSpPr>
              <a:xfrm>
                <a:off x="3581400" y="32004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324" name="Прямоугольник 323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5" name="TextBox 324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Pb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6" name="TextBox 325"/>
                <p:cNvSpPr txBox="1"/>
                <p:nvPr/>
              </p:nvSpPr>
              <p:spPr>
                <a:xfrm>
                  <a:off x="2438400" y="5562600"/>
                  <a:ext cx="457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 82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7" name="TextBox 326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  207,19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23" name="TextBox 322"/>
              <p:cNvSpPr txBox="1"/>
              <p:nvPr/>
            </p:nvSpPr>
            <p:spPr>
              <a:xfrm>
                <a:off x="3581400" y="3505200"/>
                <a:ext cx="9144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свинец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28" name="Группа 327"/>
            <p:cNvGrpSpPr/>
            <p:nvPr/>
          </p:nvGrpSpPr>
          <p:grpSpPr>
            <a:xfrm>
              <a:off x="4267200" y="2971800"/>
              <a:ext cx="1143000" cy="566410"/>
              <a:chOff x="3886200" y="4495800"/>
              <a:chExt cx="1143000" cy="566410"/>
            </a:xfrm>
          </p:grpSpPr>
          <p:grpSp>
            <p:nvGrpSpPr>
              <p:cNvPr id="329" name="Группа 82"/>
              <p:cNvGrpSpPr/>
              <p:nvPr/>
            </p:nvGrpSpPr>
            <p:grpSpPr>
              <a:xfrm>
                <a:off x="3886200" y="44958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331" name="Прямоугольник 330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CC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2" name="TextBox 331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As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3" name="TextBox 332"/>
                <p:cNvSpPr txBox="1"/>
                <p:nvPr/>
              </p:nvSpPr>
              <p:spPr>
                <a:xfrm>
                  <a:off x="2514600" y="5562600"/>
                  <a:ext cx="457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33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4" name="TextBox 333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74,9216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30" name="TextBox 329"/>
              <p:cNvSpPr txBox="1"/>
              <p:nvPr/>
            </p:nvSpPr>
            <p:spPr>
              <a:xfrm>
                <a:off x="3886200" y="48006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мышьяк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35" name="Группа 334"/>
            <p:cNvGrpSpPr/>
            <p:nvPr/>
          </p:nvGrpSpPr>
          <p:grpSpPr>
            <a:xfrm>
              <a:off x="5029200" y="2971800"/>
              <a:ext cx="1143000" cy="566410"/>
              <a:chOff x="3886200" y="4495800"/>
              <a:chExt cx="1143000" cy="566410"/>
            </a:xfrm>
          </p:grpSpPr>
          <p:grpSp>
            <p:nvGrpSpPr>
              <p:cNvPr id="336" name="Группа 82"/>
              <p:cNvGrpSpPr/>
              <p:nvPr/>
            </p:nvGrpSpPr>
            <p:grpSpPr>
              <a:xfrm>
                <a:off x="3886200" y="44958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338" name="Прямоугольник 337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CC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9" name="TextBox 338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Se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0" name="TextBox 339"/>
                <p:cNvSpPr txBox="1"/>
                <p:nvPr/>
              </p:nvSpPr>
              <p:spPr>
                <a:xfrm>
                  <a:off x="2514600" y="5562600"/>
                  <a:ext cx="457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3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4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1" name="TextBox 340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78,96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37" name="TextBox 336"/>
              <p:cNvSpPr txBox="1"/>
              <p:nvPr/>
            </p:nvSpPr>
            <p:spPr>
              <a:xfrm>
                <a:off x="3886200" y="48006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селен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49" name="Группа 348"/>
            <p:cNvGrpSpPr/>
            <p:nvPr/>
          </p:nvGrpSpPr>
          <p:grpSpPr>
            <a:xfrm>
              <a:off x="6553200" y="2971800"/>
              <a:ext cx="1143000" cy="566410"/>
              <a:chOff x="5562600" y="3124200"/>
              <a:chExt cx="1143000" cy="566410"/>
            </a:xfrm>
          </p:grpSpPr>
          <p:grpSp>
            <p:nvGrpSpPr>
              <p:cNvPr id="350" name="Группа 82"/>
              <p:cNvGrpSpPr/>
              <p:nvPr/>
            </p:nvGrpSpPr>
            <p:grpSpPr>
              <a:xfrm>
                <a:off x="5562600" y="31242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352" name="Прямоугольник 351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99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3" name="TextBox 352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Kr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4" name="TextBox 353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36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5" name="TextBox 354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  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   83,80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51" name="TextBox 350"/>
              <p:cNvSpPr txBox="1"/>
              <p:nvPr/>
            </p:nvSpPr>
            <p:spPr>
              <a:xfrm>
                <a:off x="5562600" y="34290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криптон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56" name="Группа 355"/>
            <p:cNvGrpSpPr/>
            <p:nvPr/>
          </p:nvGrpSpPr>
          <p:grpSpPr>
            <a:xfrm>
              <a:off x="6553200" y="3886200"/>
              <a:ext cx="1143000" cy="566410"/>
              <a:chOff x="5562600" y="3124200"/>
              <a:chExt cx="1143000" cy="566410"/>
            </a:xfrm>
          </p:grpSpPr>
          <p:grpSp>
            <p:nvGrpSpPr>
              <p:cNvPr id="357" name="Группа 82"/>
              <p:cNvGrpSpPr/>
              <p:nvPr/>
            </p:nvGrpSpPr>
            <p:grpSpPr>
              <a:xfrm>
                <a:off x="5562600" y="31242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359" name="Прямоугольник 358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99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0" name="TextBox 359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b="1" dirty="0" err="1" smtClean="0">
                      <a:solidFill>
                        <a:schemeClr val="bg1"/>
                      </a:solidFill>
                    </a:rPr>
                    <a:t>Хе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1" name="TextBox 360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54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2" name="TextBox 361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  131,30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58" name="TextBox 357"/>
              <p:cNvSpPr txBox="1"/>
              <p:nvPr/>
            </p:nvSpPr>
            <p:spPr>
              <a:xfrm>
                <a:off x="5562600" y="34290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ксенон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1" name="Прямоугольник 380"/>
            <p:cNvSpPr/>
            <p:nvPr/>
          </p:nvSpPr>
          <p:spPr>
            <a:xfrm>
              <a:off x="7391400" y="3048000"/>
              <a:ext cx="1524000" cy="4572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91" name="Группа 390"/>
            <p:cNvGrpSpPr/>
            <p:nvPr/>
          </p:nvGrpSpPr>
          <p:grpSpPr>
            <a:xfrm>
              <a:off x="5029200" y="3886200"/>
              <a:ext cx="1143000" cy="566410"/>
              <a:chOff x="3886200" y="4495800"/>
              <a:chExt cx="1143000" cy="566410"/>
            </a:xfrm>
          </p:grpSpPr>
          <p:grpSp>
            <p:nvGrpSpPr>
              <p:cNvPr id="392" name="Группа 82"/>
              <p:cNvGrpSpPr/>
              <p:nvPr/>
            </p:nvGrpSpPr>
            <p:grpSpPr>
              <a:xfrm>
                <a:off x="3886200" y="44958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394" name="Прямоугольник 393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CC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5" name="TextBox 394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b="1" dirty="0" smtClean="0">
                      <a:solidFill>
                        <a:schemeClr val="bg1"/>
                      </a:solidFill>
                    </a:rPr>
                    <a:t>Те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6" name="TextBox 395"/>
                <p:cNvSpPr txBox="1"/>
                <p:nvPr/>
              </p:nvSpPr>
              <p:spPr>
                <a:xfrm>
                  <a:off x="2514600" y="5562600"/>
                  <a:ext cx="457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52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7" name="TextBox 396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  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127,60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93" name="TextBox 392"/>
              <p:cNvSpPr txBox="1"/>
              <p:nvPr/>
            </p:nvSpPr>
            <p:spPr>
              <a:xfrm>
                <a:off x="3886200" y="48006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теллур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05" name="Группа 404"/>
            <p:cNvGrpSpPr/>
            <p:nvPr/>
          </p:nvGrpSpPr>
          <p:grpSpPr>
            <a:xfrm>
              <a:off x="3429000" y="3429000"/>
              <a:ext cx="1066800" cy="566410"/>
              <a:chOff x="4038600" y="3581400"/>
              <a:chExt cx="1066800" cy="566410"/>
            </a:xfrm>
          </p:grpSpPr>
          <p:grpSp>
            <p:nvGrpSpPr>
              <p:cNvPr id="406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408" name="Прямоугольник 407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09" name="TextBox 408"/>
                <p:cNvSpPr txBox="1"/>
                <p:nvPr/>
              </p:nvSpPr>
              <p:spPr>
                <a:xfrm>
                  <a:off x="3505200" y="1600200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Zr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0" name="TextBox 409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40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1" name="TextBox 410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91,22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07" name="TextBox 406"/>
              <p:cNvSpPr txBox="1"/>
              <p:nvPr/>
            </p:nvSpPr>
            <p:spPr>
              <a:xfrm>
                <a:off x="4114800" y="3886200"/>
                <a:ext cx="990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цирконий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12" name="Группа 411"/>
            <p:cNvGrpSpPr/>
            <p:nvPr/>
          </p:nvGrpSpPr>
          <p:grpSpPr>
            <a:xfrm>
              <a:off x="3429000" y="4343400"/>
              <a:ext cx="1066800" cy="566410"/>
              <a:chOff x="4038600" y="3581400"/>
              <a:chExt cx="1066800" cy="566410"/>
            </a:xfrm>
          </p:grpSpPr>
          <p:grpSp>
            <p:nvGrpSpPr>
              <p:cNvPr id="413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415" name="Прямоугольник 414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6" name="TextBox 415"/>
                <p:cNvSpPr txBox="1"/>
                <p:nvPr/>
              </p:nvSpPr>
              <p:spPr>
                <a:xfrm>
                  <a:off x="3505200" y="1600200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Hf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7" name="TextBox 416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72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8" name="TextBox 417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178,49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14" name="TextBox 413"/>
              <p:cNvSpPr txBox="1"/>
              <p:nvPr/>
            </p:nvSpPr>
            <p:spPr>
              <a:xfrm>
                <a:off x="4114800" y="3886200"/>
                <a:ext cx="990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    </a:t>
                </a:r>
                <a:r>
                  <a:rPr lang="en-US" sz="11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ru-RU" sz="1100" b="1" dirty="0" smtClean="0">
                    <a:solidFill>
                      <a:schemeClr val="bg1"/>
                    </a:solidFill>
                  </a:rPr>
                  <a:t>гафний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19" name="Группа 418"/>
            <p:cNvGrpSpPr/>
            <p:nvPr/>
          </p:nvGrpSpPr>
          <p:grpSpPr>
            <a:xfrm>
              <a:off x="3352800" y="5257800"/>
              <a:ext cx="1143000" cy="566410"/>
              <a:chOff x="3962400" y="3581400"/>
              <a:chExt cx="1143000" cy="566410"/>
            </a:xfrm>
          </p:grpSpPr>
          <p:grpSp>
            <p:nvGrpSpPr>
              <p:cNvPr id="420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422" name="Прямоугольник 421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3" name="TextBox 422"/>
                <p:cNvSpPr txBox="1"/>
                <p:nvPr/>
              </p:nvSpPr>
              <p:spPr>
                <a:xfrm>
                  <a:off x="3505200" y="1600200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Rf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4" name="TextBox 423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104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5" name="TextBox 424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 [261]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21" name="TextBox 420"/>
              <p:cNvSpPr txBox="1"/>
              <p:nvPr/>
            </p:nvSpPr>
            <p:spPr>
              <a:xfrm>
                <a:off x="3962400" y="3886200"/>
                <a:ext cx="11430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  резерфорд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26" name="Группа 425"/>
            <p:cNvGrpSpPr/>
            <p:nvPr/>
          </p:nvGrpSpPr>
          <p:grpSpPr>
            <a:xfrm>
              <a:off x="4114800" y="5257800"/>
              <a:ext cx="1143000" cy="566410"/>
              <a:chOff x="3962400" y="3581400"/>
              <a:chExt cx="1143000" cy="566410"/>
            </a:xfrm>
          </p:grpSpPr>
          <p:grpSp>
            <p:nvGrpSpPr>
              <p:cNvPr id="427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429" name="Прямоугольник 428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0" name="TextBox 429"/>
                <p:cNvSpPr txBox="1"/>
                <p:nvPr/>
              </p:nvSpPr>
              <p:spPr>
                <a:xfrm>
                  <a:off x="3429000" y="16002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Db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1" name="TextBox 430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10</a:t>
                  </a:r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5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2" name="TextBox 431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 [26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2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]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28" name="TextBox 427"/>
              <p:cNvSpPr txBox="1"/>
              <p:nvPr/>
            </p:nvSpPr>
            <p:spPr>
              <a:xfrm>
                <a:off x="3962400" y="3886200"/>
                <a:ext cx="11430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         </a:t>
                </a:r>
                <a:r>
                  <a:rPr lang="ru-RU" sz="1100" b="1" dirty="0" err="1" smtClean="0">
                    <a:solidFill>
                      <a:schemeClr val="bg1"/>
                    </a:solidFill>
                  </a:rPr>
                  <a:t>дубний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33" name="Группа 432"/>
            <p:cNvGrpSpPr/>
            <p:nvPr/>
          </p:nvGrpSpPr>
          <p:grpSpPr>
            <a:xfrm>
              <a:off x="4876800" y="5257800"/>
              <a:ext cx="1143000" cy="566410"/>
              <a:chOff x="3962400" y="3581400"/>
              <a:chExt cx="1143000" cy="566410"/>
            </a:xfrm>
          </p:grpSpPr>
          <p:grpSp>
            <p:nvGrpSpPr>
              <p:cNvPr id="434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436" name="Прямоугольник 435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7" name="TextBox 436"/>
                <p:cNvSpPr txBox="1"/>
                <p:nvPr/>
              </p:nvSpPr>
              <p:spPr>
                <a:xfrm>
                  <a:off x="3429000" y="16002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Sg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8" name="TextBox 437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106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9" name="TextBox 438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 [263]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35" name="TextBox 434"/>
              <p:cNvSpPr txBox="1"/>
              <p:nvPr/>
            </p:nvSpPr>
            <p:spPr>
              <a:xfrm>
                <a:off x="3962400" y="3886200"/>
                <a:ext cx="11430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      </a:t>
                </a:r>
                <a:r>
                  <a:rPr lang="ru-RU" sz="1100" b="1" dirty="0" err="1" smtClean="0">
                    <a:solidFill>
                      <a:schemeClr val="bg1"/>
                    </a:solidFill>
                  </a:rPr>
                  <a:t>сиборгий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40" name="Группа 439"/>
            <p:cNvGrpSpPr/>
            <p:nvPr/>
          </p:nvGrpSpPr>
          <p:grpSpPr>
            <a:xfrm>
              <a:off x="5638800" y="5257800"/>
              <a:ext cx="1143000" cy="566410"/>
              <a:chOff x="3962400" y="3581400"/>
              <a:chExt cx="1143000" cy="566410"/>
            </a:xfrm>
          </p:grpSpPr>
          <p:grpSp>
            <p:nvGrpSpPr>
              <p:cNvPr id="441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443" name="Прямоугольник 442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44" name="TextBox 443"/>
                <p:cNvSpPr txBox="1"/>
                <p:nvPr/>
              </p:nvSpPr>
              <p:spPr>
                <a:xfrm>
                  <a:off x="3429000" y="16002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Bh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45" name="TextBox 444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10</a:t>
                  </a:r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7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46" name="TextBox 445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 [26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2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]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42" name="TextBox 441"/>
              <p:cNvSpPr txBox="1"/>
              <p:nvPr/>
            </p:nvSpPr>
            <p:spPr>
              <a:xfrm>
                <a:off x="3962400" y="3886200"/>
                <a:ext cx="11430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           </a:t>
                </a:r>
                <a:r>
                  <a:rPr lang="ru-RU" sz="1100" b="1" dirty="0" err="1" smtClean="0">
                    <a:solidFill>
                      <a:schemeClr val="bg1"/>
                    </a:solidFill>
                  </a:rPr>
                  <a:t>борий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47" name="Группа 446"/>
            <p:cNvGrpSpPr/>
            <p:nvPr/>
          </p:nvGrpSpPr>
          <p:grpSpPr>
            <a:xfrm>
              <a:off x="2743200" y="5257800"/>
              <a:ext cx="1219200" cy="566410"/>
              <a:chOff x="3581400" y="3200400"/>
              <a:chExt cx="1219200" cy="566410"/>
            </a:xfrm>
          </p:grpSpPr>
          <p:grpSp>
            <p:nvGrpSpPr>
              <p:cNvPr id="448" name="Группа 82"/>
              <p:cNvGrpSpPr/>
              <p:nvPr/>
            </p:nvGrpSpPr>
            <p:grpSpPr>
              <a:xfrm>
                <a:off x="3657600" y="3200400"/>
                <a:ext cx="1143000" cy="533400"/>
                <a:chOff x="2133600" y="5562600"/>
                <a:chExt cx="1143000" cy="533400"/>
              </a:xfrm>
            </p:grpSpPr>
            <p:sp>
              <p:nvSpPr>
                <p:cNvPr id="450" name="Прямоугольник 449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51" name="TextBox 450"/>
                <p:cNvSpPr txBox="1"/>
                <p:nvPr/>
              </p:nvSpPr>
              <p:spPr>
                <a:xfrm>
                  <a:off x="2286000" y="5562600"/>
                  <a:ext cx="99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Ac-</a:t>
                  </a:r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Lr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52" name="TextBox 451"/>
                <p:cNvSpPr txBox="1"/>
                <p:nvPr/>
              </p:nvSpPr>
              <p:spPr>
                <a:xfrm>
                  <a:off x="2286000" y="5562600"/>
                  <a:ext cx="914400" cy="4924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 </a:t>
                  </a:r>
                </a:p>
                <a:p>
                  <a:r>
                    <a:rPr lang="en-US" sz="1200" b="1" dirty="0" smtClean="0">
                      <a:solidFill>
                        <a:schemeClr val="bg1"/>
                      </a:solidFill>
                    </a:rPr>
                    <a:t>8</a:t>
                  </a:r>
                  <a:r>
                    <a:rPr lang="ru-RU" sz="1200" b="1" dirty="0" smtClean="0">
                      <a:solidFill>
                        <a:schemeClr val="bg1"/>
                      </a:solidFill>
                    </a:rPr>
                    <a:t>9</a:t>
                  </a:r>
                  <a:r>
                    <a:rPr lang="en-US" sz="1200" b="1" dirty="0" smtClean="0">
                      <a:solidFill>
                        <a:schemeClr val="bg1"/>
                      </a:solidFill>
                    </a:rPr>
                    <a:t>-103</a:t>
                  </a:r>
                  <a:endParaRPr lang="ru-RU" sz="1200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49" name="TextBox 448"/>
              <p:cNvSpPr txBox="1"/>
              <p:nvPr/>
            </p:nvSpPr>
            <p:spPr>
              <a:xfrm>
                <a:off x="3581400" y="3505200"/>
                <a:ext cx="9144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актиноиды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65" name="Группа 464"/>
            <p:cNvGrpSpPr/>
            <p:nvPr/>
          </p:nvGrpSpPr>
          <p:grpSpPr>
            <a:xfrm>
              <a:off x="2667000" y="4343400"/>
              <a:ext cx="1295400" cy="566410"/>
              <a:chOff x="2667000" y="4343400"/>
              <a:chExt cx="1295400" cy="566410"/>
            </a:xfrm>
          </p:grpSpPr>
          <p:grpSp>
            <p:nvGrpSpPr>
              <p:cNvPr id="466" name="Группа 85"/>
              <p:cNvGrpSpPr/>
              <p:nvPr/>
            </p:nvGrpSpPr>
            <p:grpSpPr>
              <a:xfrm>
                <a:off x="2667000" y="4343400"/>
                <a:ext cx="1295400" cy="566410"/>
                <a:chOff x="3505200" y="3200400"/>
                <a:chExt cx="1295400" cy="566410"/>
              </a:xfrm>
            </p:grpSpPr>
            <p:grpSp>
              <p:nvGrpSpPr>
                <p:cNvPr id="468" name="Группа 82"/>
                <p:cNvGrpSpPr/>
                <p:nvPr/>
              </p:nvGrpSpPr>
              <p:grpSpPr>
                <a:xfrm>
                  <a:off x="3657600" y="3200400"/>
                  <a:ext cx="1143000" cy="533400"/>
                  <a:chOff x="2133600" y="5562600"/>
                  <a:chExt cx="1143000" cy="533400"/>
                </a:xfrm>
              </p:grpSpPr>
              <p:sp>
                <p:nvSpPr>
                  <p:cNvPr id="470" name="Прямоугольник 469"/>
                  <p:cNvSpPr/>
                  <p:nvPr/>
                </p:nvSpPr>
                <p:spPr>
                  <a:xfrm>
                    <a:off x="2133600" y="5638800"/>
                    <a:ext cx="762000" cy="457200"/>
                  </a:xfrm>
                  <a:prstGeom prst="rect">
                    <a:avLst/>
                  </a:prstGeom>
                  <a:solidFill>
                    <a:srgbClr val="CCFFCC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71" name="TextBox 470"/>
                  <p:cNvSpPr txBox="1"/>
                  <p:nvPr/>
                </p:nvSpPr>
                <p:spPr>
                  <a:xfrm>
                    <a:off x="2209800" y="5562600"/>
                    <a:ext cx="10668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ru-RU" b="1" dirty="0" smtClean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La-Lu</a:t>
                    </a:r>
                    <a:endParaRPr lang="ru-RU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469" name="TextBox 468"/>
                <p:cNvSpPr txBox="1"/>
                <p:nvPr/>
              </p:nvSpPr>
              <p:spPr>
                <a:xfrm>
                  <a:off x="3505200" y="3505200"/>
                  <a:ext cx="114300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1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1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ru-RU" sz="11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ru-RU" sz="1100" b="1" dirty="0" err="1" smtClean="0">
                      <a:solidFill>
                        <a:schemeClr val="bg1"/>
                      </a:solidFill>
                    </a:rPr>
                    <a:t>лантоноиды</a:t>
                  </a:r>
                  <a:endParaRPr lang="ru-RU" sz="1100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67" name="TextBox 466"/>
              <p:cNvSpPr txBox="1"/>
              <p:nvPr/>
            </p:nvSpPr>
            <p:spPr>
              <a:xfrm>
                <a:off x="2819400" y="4343400"/>
                <a:ext cx="76200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400" b="1" dirty="0" smtClean="0">
                  <a:solidFill>
                    <a:schemeClr val="bg1"/>
                  </a:solidFill>
                </a:endParaRPr>
              </a:p>
              <a:p>
                <a:r>
                  <a:rPr lang="ru-RU" sz="1200" b="1" dirty="0" smtClean="0">
                    <a:solidFill>
                      <a:schemeClr val="bg1"/>
                    </a:solidFill>
                  </a:rPr>
                  <a:t>57</a:t>
                </a:r>
                <a:r>
                  <a:rPr lang="en-US" sz="1200" b="1" dirty="0" smtClean="0">
                    <a:solidFill>
                      <a:schemeClr val="bg1"/>
                    </a:solidFill>
                  </a:rPr>
                  <a:t>-</a:t>
                </a:r>
                <a:r>
                  <a:rPr lang="ru-RU" sz="1200" b="1" dirty="0" smtClean="0">
                    <a:solidFill>
                      <a:schemeClr val="bg1"/>
                    </a:solidFill>
                  </a:rPr>
                  <a:t>71</a:t>
                </a:r>
                <a:endParaRPr lang="ru-RU" sz="12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93" name="Группа 492"/>
            <p:cNvGrpSpPr/>
            <p:nvPr/>
          </p:nvGrpSpPr>
          <p:grpSpPr>
            <a:xfrm>
              <a:off x="8001000" y="2514600"/>
              <a:ext cx="1066800" cy="566410"/>
              <a:chOff x="7924800" y="2895600"/>
              <a:chExt cx="1066800" cy="566410"/>
            </a:xfrm>
          </p:grpSpPr>
          <p:grpSp>
            <p:nvGrpSpPr>
              <p:cNvPr id="487" name="Группа 176"/>
              <p:cNvGrpSpPr/>
              <p:nvPr/>
            </p:nvGrpSpPr>
            <p:grpSpPr>
              <a:xfrm>
                <a:off x="7924800" y="28956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489" name="Прямоугольник 488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90" name="TextBox 489"/>
                <p:cNvSpPr txBox="1"/>
                <p:nvPr/>
              </p:nvSpPr>
              <p:spPr>
                <a:xfrm>
                  <a:off x="3505200" y="1600200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Ni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91" name="TextBox 490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smtClean="0">
                      <a:solidFill>
                        <a:schemeClr val="bg1"/>
                      </a:solidFill>
                    </a:rPr>
                    <a:t>2</a:t>
                  </a:r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8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92" name="TextBox 491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5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8,71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88" name="TextBox 487"/>
              <p:cNvSpPr txBox="1"/>
              <p:nvPr/>
            </p:nvSpPr>
            <p:spPr>
              <a:xfrm>
                <a:off x="8229600" y="3200400"/>
                <a:ext cx="7620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никель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96" name="Группа 100"/>
            <p:cNvGrpSpPr/>
            <p:nvPr/>
          </p:nvGrpSpPr>
          <p:grpSpPr>
            <a:xfrm>
              <a:off x="7239000" y="2514600"/>
              <a:ext cx="1066800" cy="566410"/>
              <a:chOff x="4038600" y="3581400"/>
              <a:chExt cx="1066800" cy="566410"/>
            </a:xfrm>
          </p:grpSpPr>
          <p:grpSp>
            <p:nvGrpSpPr>
              <p:cNvPr id="504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506" name="Прямоугольник 505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07" name="TextBox 506"/>
                <p:cNvSpPr txBox="1"/>
                <p:nvPr/>
              </p:nvSpPr>
              <p:spPr>
                <a:xfrm>
                  <a:off x="3505200" y="1600200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b="1" dirty="0" smtClean="0">
                      <a:solidFill>
                        <a:schemeClr val="bg1"/>
                      </a:solidFill>
                    </a:rPr>
                    <a:t>Со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08" name="TextBox 507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27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09" name="TextBox 508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5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8,9332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05" name="TextBox 504"/>
              <p:cNvSpPr txBox="1"/>
              <p:nvPr/>
            </p:nvSpPr>
            <p:spPr>
              <a:xfrm>
                <a:off x="4343400" y="3886200"/>
                <a:ext cx="7620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кобальт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16" name="Группа 515"/>
            <p:cNvGrpSpPr/>
            <p:nvPr/>
          </p:nvGrpSpPr>
          <p:grpSpPr>
            <a:xfrm>
              <a:off x="6477000" y="3429000"/>
              <a:ext cx="2590800" cy="566410"/>
              <a:chOff x="5105400" y="4191000"/>
              <a:chExt cx="2590800" cy="566410"/>
            </a:xfrm>
          </p:grpSpPr>
          <p:grpSp>
            <p:nvGrpSpPr>
              <p:cNvPr id="517" name="Группа 93"/>
              <p:cNvGrpSpPr/>
              <p:nvPr/>
            </p:nvGrpSpPr>
            <p:grpSpPr>
              <a:xfrm>
                <a:off x="6629400" y="4191000"/>
                <a:ext cx="1066800" cy="566410"/>
                <a:chOff x="7924800" y="2895600"/>
                <a:chExt cx="1066800" cy="566410"/>
              </a:xfrm>
            </p:grpSpPr>
            <p:grpSp>
              <p:nvGrpSpPr>
                <p:cNvPr id="532" name="Группа 176"/>
                <p:cNvGrpSpPr/>
                <p:nvPr/>
              </p:nvGrpSpPr>
              <p:grpSpPr>
                <a:xfrm>
                  <a:off x="7924800" y="2895600"/>
                  <a:ext cx="1066800" cy="533400"/>
                  <a:chOff x="2971800" y="1600200"/>
                  <a:chExt cx="1066800" cy="533400"/>
                </a:xfrm>
              </p:grpSpPr>
              <p:sp>
                <p:nvSpPr>
                  <p:cNvPr id="534" name="Прямоугольник 533"/>
                  <p:cNvSpPr/>
                  <p:nvPr/>
                </p:nvSpPr>
                <p:spPr>
                  <a:xfrm>
                    <a:off x="3124200" y="1676400"/>
                    <a:ext cx="762000" cy="457200"/>
                  </a:xfrm>
                  <a:prstGeom prst="rect">
                    <a:avLst/>
                  </a:prstGeom>
                  <a:solidFill>
                    <a:srgbClr val="CCFFCC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35" name="TextBox 534"/>
                  <p:cNvSpPr txBox="1"/>
                  <p:nvPr/>
                </p:nvSpPr>
                <p:spPr>
                  <a:xfrm>
                    <a:off x="3505200" y="1600200"/>
                    <a:ext cx="4572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Pd</a:t>
                    </a:r>
                    <a:endParaRPr lang="ru-RU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36" name="TextBox 535"/>
                  <p:cNvSpPr txBox="1"/>
                  <p:nvPr/>
                </p:nvSpPr>
                <p:spPr>
                  <a:xfrm>
                    <a:off x="3048000" y="1600200"/>
                    <a:ext cx="53340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 smtClean="0">
                        <a:solidFill>
                          <a:schemeClr val="bg1"/>
                        </a:solidFill>
                      </a:rPr>
                      <a:t>46</a:t>
                    </a:r>
                    <a:endParaRPr lang="ru-RU" sz="1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37" name="TextBox 536"/>
                  <p:cNvSpPr txBox="1"/>
                  <p:nvPr/>
                </p:nvSpPr>
                <p:spPr>
                  <a:xfrm>
                    <a:off x="2971800" y="1752600"/>
                    <a:ext cx="1066800" cy="2539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50" dirty="0" smtClean="0">
                        <a:solidFill>
                          <a:schemeClr val="bg1"/>
                        </a:solidFill>
                      </a:rPr>
                      <a:t>   5</a:t>
                    </a:r>
                    <a:r>
                      <a:rPr lang="ru-RU" sz="1050" dirty="0" smtClean="0">
                        <a:solidFill>
                          <a:schemeClr val="bg1"/>
                        </a:solidFill>
                      </a:rPr>
                      <a:t>8,71</a:t>
                    </a:r>
                    <a:endParaRPr lang="ru-RU" sz="105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533" name="TextBox 532"/>
                <p:cNvSpPr txBox="1"/>
                <p:nvPr/>
              </p:nvSpPr>
              <p:spPr>
                <a:xfrm>
                  <a:off x="8077200" y="3200400"/>
                  <a:ext cx="91440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100" b="1" dirty="0" smtClean="0">
                      <a:solidFill>
                        <a:schemeClr val="bg1"/>
                      </a:solidFill>
                    </a:rPr>
                    <a:t> палладий</a:t>
                  </a:r>
                  <a:endParaRPr lang="ru-RU" sz="11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18" name="Группа 100"/>
              <p:cNvGrpSpPr/>
              <p:nvPr/>
            </p:nvGrpSpPr>
            <p:grpSpPr>
              <a:xfrm>
                <a:off x="5867400" y="4191000"/>
                <a:ext cx="1066800" cy="566410"/>
                <a:chOff x="4038600" y="3581400"/>
                <a:chExt cx="1066800" cy="566410"/>
              </a:xfrm>
            </p:grpSpPr>
            <p:grpSp>
              <p:nvGrpSpPr>
                <p:cNvPr id="526" name="Группа 176"/>
                <p:cNvGrpSpPr/>
                <p:nvPr/>
              </p:nvGrpSpPr>
              <p:grpSpPr>
                <a:xfrm>
                  <a:off x="4038600" y="3581400"/>
                  <a:ext cx="1066800" cy="533400"/>
                  <a:chOff x="2971800" y="1600200"/>
                  <a:chExt cx="1066800" cy="533400"/>
                </a:xfrm>
              </p:grpSpPr>
              <p:sp>
                <p:nvSpPr>
                  <p:cNvPr id="528" name="Прямоугольник 527"/>
                  <p:cNvSpPr/>
                  <p:nvPr/>
                </p:nvSpPr>
                <p:spPr>
                  <a:xfrm>
                    <a:off x="3124200" y="1676400"/>
                    <a:ext cx="762000" cy="457200"/>
                  </a:xfrm>
                  <a:prstGeom prst="rect">
                    <a:avLst/>
                  </a:prstGeom>
                  <a:solidFill>
                    <a:srgbClr val="CCFFCC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29" name="TextBox 528"/>
                  <p:cNvSpPr txBox="1"/>
                  <p:nvPr/>
                </p:nvSpPr>
                <p:spPr>
                  <a:xfrm>
                    <a:off x="3505200" y="1600200"/>
                    <a:ext cx="4572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err="1" smtClean="0">
                        <a:solidFill>
                          <a:schemeClr val="bg1"/>
                        </a:solidFill>
                      </a:rPr>
                      <a:t>Rh</a:t>
                    </a:r>
                    <a:endParaRPr lang="ru-RU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30" name="TextBox 529"/>
                  <p:cNvSpPr txBox="1"/>
                  <p:nvPr/>
                </p:nvSpPr>
                <p:spPr>
                  <a:xfrm>
                    <a:off x="3048000" y="1600200"/>
                    <a:ext cx="53340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 smtClean="0">
                        <a:solidFill>
                          <a:schemeClr val="bg1"/>
                        </a:solidFill>
                      </a:rPr>
                      <a:t>45</a:t>
                    </a:r>
                    <a:endParaRPr lang="ru-RU" sz="1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31" name="TextBox 530"/>
                  <p:cNvSpPr txBox="1"/>
                  <p:nvPr/>
                </p:nvSpPr>
                <p:spPr>
                  <a:xfrm>
                    <a:off x="2971800" y="1752600"/>
                    <a:ext cx="1066800" cy="2539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50" dirty="0" smtClean="0">
                        <a:solidFill>
                          <a:schemeClr val="bg1"/>
                        </a:solidFill>
                      </a:rPr>
                      <a:t>   102,905</a:t>
                    </a:r>
                    <a:endParaRPr lang="ru-RU" sz="105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527" name="TextBox 526"/>
                <p:cNvSpPr txBox="1"/>
                <p:nvPr/>
              </p:nvSpPr>
              <p:spPr>
                <a:xfrm>
                  <a:off x="4343400" y="3886200"/>
                  <a:ext cx="76200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100" b="1" dirty="0" smtClean="0">
                      <a:solidFill>
                        <a:schemeClr val="bg1"/>
                      </a:solidFill>
                    </a:rPr>
                    <a:t>   родий</a:t>
                  </a:r>
                  <a:endParaRPr lang="ru-RU" sz="11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19" name="Группа 107"/>
              <p:cNvGrpSpPr/>
              <p:nvPr/>
            </p:nvGrpSpPr>
            <p:grpSpPr>
              <a:xfrm>
                <a:off x="5105400" y="4191000"/>
                <a:ext cx="1066800" cy="566410"/>
                <a:chOff x="4038600" y="3581400"/>
                <a:chExt cx="1066800" cy="566410"/>
              </a:xfrm>
            </p:grpSpPr>
            <p:grpSp>
              <p:nvGrpSpPr>
                <p:cNvPr id="520" name="Группа 176"/>
                <p:cNvGrpSpPr/>
                <p:nvPr/>
              </p:nvGrpSpPr>
              <p:grpSpPr>
                <a:xfrm>
                  <a:off x="4038600" y="3581400"/>
                  <a:ext cx="1066800" cy="533400"/>
                  <a:chOff x="2971800" y="1600200"/>
                  <a:chExt cx="1066800" cy="533400"/>
                </a:xfrm>
              </p:grpSpPr>
              <p:sp>
                <p:nvSpPr>
                  <p:cNvPr id="522" name="Прямоугольник 521"/>
                  <p:cNvSpPr/>
                  <p:nvPr/>
                </p:nvSpPr>
                <p:spPr>
                  <a:xfrm>
                    <a:off x="3124200" y="1676400"/>
                    <a:ext cx="762000" cy="457200"/>
                  </a:xfrm>
                  <a:prstGeom prst="rect">
                    <a:avLst/>
                  </a:prstGeom>
                  <a:solidFill>
                    <a:srgbClr val="CCFFCC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23" name="TextBox 522"/>
                  <p:cNvSpPr txBox="1"/>
                  <p:nvPr/>
                </p:nvSpPr>
                <p:spPr>
                  <a:xfrm>
                    <a:off x="3505200" y="1600200"/>
                    <a:ext cx="4572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err="1" smtClean="0">
                        <a:solidFill>
                          <a:schemeClr val="bg1"/>
                        </a:solidFill>
                      </a:rPr>
                      <a:t>Ru</a:t>
                    </a:r>
                    <a:endParaRPr lang="ru-RU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24" name="TextBox 523"/>
                  <p:cNvSpPr txBox="1"/>
                  <p:nvPr/>
                </p:nvSpPr>
                <p:spPr>
                  <a:xfrm>
                    <a:off x="3048000" y="1600200"/>
                    <a:ext cx="53340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 smtClean="0">
                        <a:solidFill>
                          <a:schemeClr val="bg1"/>
                        </a:solidFill>
                      </a:rPr>
                      <a:t>44</a:t>
                    </a:r>
                    <a:endParaRPr lang="ru-RU" sz="1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25" name="TextBox 524"/>
                  <p:cNvSpPr txBox="1"/>
                  <p:nvPr/>
                </p:nvSpPr>
                <p:spPr>
                  <a:xfrm>
                    <a:off x="2971800" y="1752600"/>
                    <a:ext cx="1066800" cy="2539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50" dirty="0" smtClean="0">
                        <a:solidFill>
                          <a:schemeClr val="bg1"/>
                        </a:solidFill>
                      </a:rPr>
                      <a:t>   101,07</a:t>
                    </a:r>
                    <a:endParaRPr lang="ru-RU" sz="105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521" name="TextBox 520"/>
                <p:cNvSpPr txBox="1"/>
                <p:nvPr/>
              </p:nvSpPr>
              <p:spPr>
                <a:xfrm>
                  <a:off x="4267200" y="3886200"/>
                  <a:ext cx="83820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100" b="1" dirty="0" smtClean="0">
                      <a:solidFill>
                        <a:schemeClr val="bg1"/>
                      </a:solidFill>
                    </a:rPr>
                    <a:t>  рутений</a:t>
                  </a:r>
                  <a:endParaRPr lang="ru-RU" sz="11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538" name="Группа 537"/>
            <p:cNvGrpSpPr/>
            <p:nvPr/>
          </p:nvGrpSpPr>
          <p:grpSpPr>
            <a:xfrm>
              <a:off x="6477000" y="4343400"/>
              <a:ext cx="2590800" cy="566410"/>
              <a:chOff x="5105400" y="4191000"/>
              <a:chExt cx="2590800" cy="566410"/>
            </a:xfrm>
          </p:grpSpPr>
          <p:grpSp>
            <p:nvGrpSpPr>
              <p:cNvPr id="539" name="Группа 93"/>
              <p:cNvGrpSpPr/>
              <p:nvPr/>
            </p:nvGrpSpPr>
            <p:grpSpPr>
              <a:xfrm>
                <a:off x="6629400" y="4191000"/>
                <a:ext cx="1066800" cy="566410"/>
                <a:chOff x="7924800" y="2895600"/>
                <a:chExt cx="1066800" cy="566410"/>
              </a:xfrm>
            </p:grpSpPr>
            <p:grpSp>
              <p:nvGrpSpPr>
                <p:cNvPr id="554" name="Группа 176"/>
                <p:cNvGrpSpPr/>
                <p:nvPr/>
              </p:nvGrpSpPr>
              <p:grpSpPr>
                <a:xfrm>
                  <a:off x="7924800" y="2895600"/>
                  <a:ext cx="1066800" cy="533400"/>
                  <a:chOff x="2971800" y="1600200"/>
                  <a:chExt cx="1066800" cy="533400"/>
                </a:xfrm>
              </p:grpSpPr>
              <p:sp>
                <p:nvSpPr>
                  <p:cNvPr id="556" name="Прямоугольник 555"/>
                  <p:cNvSpPr/>
                  <p:nvPr/>
                </p:nvSpPr>
                <p:spPr>
                  <a:xfrm>
                    <a:off x="3124200" y="1676400"/>
                    <a:ext cx="762000" cy="457200"/>
                  </a:xfrm>
                  <a:prstGeom prst="rect">
                    <a:avLst/>
                  </a:prstGeom>
                  <a:solidFill>
                    <a:srgbClr val="CCFFCC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57" name="TextBox 556"/>
                  <p:cNvSpPr txBox="1"/>
                  <p:nvPr/>
                </p:nvSpPr>
                <p:spPr>
                  <a:xfrm>
                    <a:off x="3505200" y="1600200"/>
                    <a:ext cx="4572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 Pt</a:t>
                    </a:r>
                    <a:endParaRPr lang="ru-RU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58" name="TextBox 557"/>
                  <p:cNvSpPr txBox="1"/>
                  <p:nvPr/>
                </p:nvSpPr>
                <p:spPr>
                  <a:xfrm>
                    <a:off x="3048000" y="1600200"/>
                    <a:ext cx="53340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ru-RU" sz="1400" b="1" dirty="0" smtClean="0">
                        <a:solidFill>
                          <a:schemeClr val="bg1"/>
                        </a:solidFill>
                      </a:rPr>
                      <a:t>78</a:t>
                    </a:r>
                    <a:endParaRPr lang="ru-RU" sz="1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59" name="TextBox 558"/>
                  <p:cNvSpPr txBox="1"/>
                  <p:nvPr/>
                </p:nvSpPr>
                <p:spPr>
                  <a:xfrm>
                    <a:off x="2971800" y="1752600"/>
                    <a:ext cx="1066800" cy="2539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50" dirty="0" smtClean="0">
                        <a:solidFill>
                          <a:schemeClr val="bg1"/>
                        </a:solidFill>
                      </a:rPr>
                      <a:t>   </a:t>
                    </a:r>
                    <a:r>
                      <a:rPr lang="ru-RU" sz="1050" dirty="0" smtClean="0">
                        <a:solidFill>
                          <a:schemeClr val="bg1"/>
                        </a:solidFill>
                      </a:rPr>
                      <a:t>195,09</a:t>
                    </a:r>
                    <a:endParaRPr lang="ru-RU" sz="105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555" name="TextBox 554"/>
                <p:cNvSpPr txBox="1"/>
                <p:nvPr/>
              </p:nvSpPr>
              <p:spPr>
                <a:xfrm>
                  <a:off x="8077200" y="3200400"/>
                  <a:ext cx="91440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100" b="1" dirty="0" smtClean="0">
                      <a:solidFill>
                        <a:schemeClr val="bg1"/>
                      </a:solidFill>
                    </a:rPr>
                    <a:t>    платина</a:t>
                  </a:r>
                  <a:endParaRPr lang="ru-RU" sz="11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40" name="Группа 100"/>
              <p:cNvGrpSpPr/>
              <p:nvPr/>
            </p:nvGrpSpPr>
            <p:grpSpPr>
              <a:xfrm>
                <a:off x="5867400" y="4191000"/>
                <a:ext cx="1066800" cy="566410"/>
                <a:chOff x="4038600" y="3581400"/>
                <a:chExt cx="1066800" cy="566410"/>
              </a:xfrm>
            </p:grpSpPr>
            <p:grpSp>
              <p:nvGrpSpPr>
                <p:cNvPr id="548" name="Группа 176"/>
                <p:cNvGrpSpPr/>
                <p:nvPr/>
              </p:nvGrpSpPr>
              <p:grpSpPr>
                <a:xfrm>
                  <a:off x="4038600" y="3581400"/>
                  <a:ext cx="1066800" cy="533400"/>
                  <a:chOff x="2971800" y="1600200"/>
                  <a:chExt cx="1066800" cy="533400"/>
                </a:xfrm>
              </p:grpSpPr>
              <p:sp>
                <p:nvSpPr>
                  <p:cNvPr id="550" name="Прямоугольник 549"/>
                  <p:cNvSpPr/>
                  <p:nvPr/>
                </p:nvSpPr>
                <p:spPr>
                  <a:xfrm>
                    <a:off x="3124200" y="1676400"/>
                    <a:ext cx="762000" cy="457200"/>
                  </a:xfrm>
                  <a:prstGeom prst="rect">
                    <a:avLst/>
                  </a:prstGeom>
                  <a:solidFill>
                    <a:srgbClr val="CCFFCC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51" name="TextBox 550"/>
                  <p:cNvSpPr txBox="1"/>
                  <p:nvPr/>
                </p:nvSpPr>
                <p:spPr>
                  <a:xfrm>
                    <a:off x="3505200" y="1600200"/>
                    <a:ext cx="4572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  </a:t>
                    </a:r>
                    <a:r>
                      <a:rPr lang="en-US" b="1" dirty="0" err="1" smtClean="0">
                        <a:solidFill>
                          <a:schemeClr val="bg1"/>
                        </a:solidFill>
                      </a:rPr>
                      <a:t>Ir</a:t>
                    </a:r>
                    <a:endParaRPr lang="ru-RU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52" name="TextBox 551"/>
                  <p:cNvSpPr txBox="1"/>
                  <p:nvPr/>
                </p:nvSpPr>
                <p:spPr>
                  <a:xfrm>
                    <a:off x="3048000" y="1600200"/>
                    <a:ext cx="53340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ru-RU" sz="1400" b="1" dirty="0" smtClean="0">
                        <a:solidFill>
                          <a:schemeClr val="bg1"/>
                        </a:solidFill>
                      </a:rPr>
                      <a:t>77</a:t>
                    </a:r>
                    <a:endParaRPr lang="ru-RU" sz="1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53" name="TextBox 552"/>
                  <p:cNvSpPr txBox="1"/>
                  <p:nvPr/>
                </p:nvSpPr>
                <p:spPr>
                  <a:xfrm>
                    <a:off x="2971800" y="1752600"/>
                    <a:ext cx="1066800" cy="2539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50" dirty="0" smtClean="0">
                        <a:solidFill>
                          <a:schemeClr val="bg1"/>
                        </a:solidFill>
                      </a:rPr>
                      <a:t>   </a:t>
                    </a:r>
                    <a:r>
                      <a:rPr lang="ru-RU" sz="1050" dirty="0" smtClean="0">
                        <a:solidFill>
                          <a:schemeClr val="bg1"/>
                        </a:solidFill>
                      </a:rPr>
                      <a:t>192,2</a:t>
                    </a:r>
                    <a:endParaRPr lang="ru-RU" sz="105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549" name="TextBox 548"/>
                <p:cNvSpPr txBox="1"/>
                <p:nvPr/>
              </p:nvSpPr>
              <p:spPr>
                <a:xfrm>
                  <a:off x="4343400" y="3886200"/>
                  <a:ext cx="76200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100" b="1" dirty="0" smtClean="0">
                      <a:solidFill>
                        <a:schemeClr val="bg1"/>
                      </a:solidFill>
                    </a:rPr>
                    <a:t>иридий</a:t>
                  </a:r>
                  <a:endParaRPr lang="ru-RU" sz="11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41" name="Группа 107"/>
              <p:cNvGrpSpPr/>
              <p:nvPr/>
            </p:nvGrpSpPr>
            <p:grpSpPr>
              <a:xfrm>
                <a:off x="5105400" y="4191000"/>
                <a:ext cx="1066800" cy="566410"/>
                <a:chOff x="4038600" y="3581400"/>
                <a:chExt cx="1066800" cy="566410"/>
              </a:xfrm>
            </p:grpSpPr>
            <p:grpSp>
              <p:nvGrpSpPr>
                <p:cNvPr id="542" name="Группа 176"/>
                <p:cNvGrpSpPr/>
                <p:nvPr/>
              </p:nvGrpSpPr>
              <p:grpSpPr>
                <a:xfrm>
                  <a:off x="4038600" y="3581400"/>
                  <a:ext cx="1066800" cy="533400"/>
                  <a:chOff x="2971800" y="1600200"/>
                  <a:chExt cx="1066800" cy="533400"/>
                </a:xfrm>
              </p:grpSpPr>
              <p:sp>
                <p:nvSpPr>
                  <p:cNvPr id="544" name="Прямоугольник 543"/>
                  <p:cNvSpPr/>
                  <p:nvPr/>
                </p:nvSpPr>
                <p:spPr>
                  <a:xfrm>
                    <a:off x="3124200" y="1676400"/>
                    <a:ext cx="762000" cy="457200"/>
                  </a:xfrm>
                  <a:prstGeom prst="rect">
                    <a:avLst/>
                  </a:prstGeom>
                  <a:solidFill>
                    <a:srgbClr val="CCFFCC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45" name="TextBox 544"/>
                  <p:cNvSpPr txBox="1"/>
                  <p:nvPr/>
                </p:nvSpPr>
                <p:spPr>
                  <a:xfrm>
                    <a:off x="3505200" y="1600200"/>
                    <a:ext cx="4572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Os</a:t>
                    </a:r>
                    <a:endParaRPr lang="ru-RU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46" name="TextBox 545"/>
                  <p:cNvSpPr txBox="1"/>
                  <p:nvPr/>
                </p:nvSpPr>
                <p:spPr>
                  <a:xfrm>
                    <a:off x="3048000" y="1600200"/>
                    <a:ext cx="53340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ru-RU" sz="1400" b="1" dirty="0" smtClean="0">
                        <a:solidFill>
                          <a:schemeClr val="bg1"/>
                        </a:solidFill>
                      </a:rPr>
                      <a:t>76</a:t>
                    </a:r>
                    <a:endParaRPr lang="ru-RU" sz="1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47" name="TextBox 546"/>
                  <p:cNvSpPr txBox="1"/>
                  <p:nvPr/>
                </p:nvSpPr>
                <p:spPr>
                  <a:xfrm>
                    <a:off x="2971800" y="1752600"/>
                    <a:ext cx="1066800" cy="2539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50" dirty="0" smtClean="0">
                        <a:solidFill>
                          <a:schemeClr val="bg1"/>
                        </a:solidFill>
                      </a:rPr>
                      <a:t>   </a:t>
                    </a:r>
                    <a:r>
                      <a:rPr lang="ru-RU" sz="1050" dirty="0" smtClean="0">
                        <a:solidFill>
                          <a:schemeClr val="bg1"/>
                        </a:solidFill>
                      </a:rPr>
                      <a:t>190,2</a:t>
                    </a:r>
                    <a:endParaRPr lang="ru-RU" sz="105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543" name="TextBox 542"/>
                <p:cNvSpPr txBox="1"/>
                <p:nvPr/>
              </p:nvSpPr>
              <p:spPr>
                <a:xfrm>
                  <a:off x="4267200" y="3886200"/>
                  <a:ext cx="83820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100" b="1" dirty="0" smtClean="0">
                      <a:solidFill>
                        <a:schemeClr val="bg1"/>
                      </a:solidFill>
                    </a:rPr>
                    <a:t>     осмий</a:t>
                  </a:r>
                  <a:endParaRPr lang="ru-RU" sz="11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560" name="Группа 559"/>
            <p:cNvGrpSpPr/>
            <p:nvPr/>
          </p:nvGrpSpPr>
          <p:grpSpPr>
            <a:xfrm>
              <a:off x="4191000" y="4343400"/>
              <a:ext cx="1066800" cy="566410"/>
              <a:chOff x="4038600" y="3581400"/>
              <a:chExt cx="1066800" cy="566410"/>
            </a:xfrm>
          </p:grpSpPr>
          <p:grpSp>
            <p:nvGrpSpPr>
              <p:cNvPr id="561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563" name="Прямоугольник 562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64" name="TextBox 563"/>
                <p:cNvSpPr txBox="1"/>
                <p:nvPr/>
              </p:nvSpPr>
              <p:spPr>
                <a:xfrm>
                  <a:off x="3505200" y="1600200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Ta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65" name="TextBox 564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73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66" name="TextBox 565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180,948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62" name="TextBox 561"/>
              <p:cNvSpPr txBox="1"/>
              <p:nvPr/>
            </p:nvSpPr>
            <p:spPr>
              <a:xfrm>
                <a:off x="4114800" y="3886200"/>
                <a:ext cx="990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     тантал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67" name="Группа 566"/>
            <p:cNvGrpSpPr/>
            <p:nvPr/>
          </p:nvGrpSpPr>
          <p:grpSpPr>
            <a:xfrm>
              <a:off x="4953000" y="4343400"/>
              <a:ext cx="1066800" cy="566410"/>
              <a:chOff x="4038600" y="3581400"/>
              <a:chExt cx="1066800" cy="566410"/>
            </a:xfrm>
          </p:grpSpPr>
          <p:grpSp>
            <p:nvGrpSpPr>
              <p:cNvPr id="568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570" name="Прямоугольник 569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71" name="TextBox 570"/>
                <p:cNvSpPr txBox="1"/>
                <p:nvPr/>
              </p:nvSpPr>
              <p:spPr>
                <a:xfrm>
                  <a:off x="3505200" y="1600200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W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72" name="TextBox 571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74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73" name="TextBox 572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183,85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69" name="TextBox 568"/>
              <p:cNvSpPr txBox="1"/>
              <p:nvPr/>
            </p:nvSpPr>
            <p:spPr>
              <a:xfrm>
                <a:off x="4114800" y="3886200"/>
                <a:ext cx="990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вольфрам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74" name="Группа 573"/>
            <p:cNvGrpSpPr/>
            <p:nvPr/>
          </p:nvGrpSpPr>
          <p:grpSpPr>
            <a:xfrm>
              <a:off x="5715000" y="4343400"/>
              <a:ext cx="1066800" cy="566410"/>
              <a:chOff x="4038600" y="3581400"/>
              <a:chExt cx="1066800" cy="566410"/>
            </a:xfrm>
          </p:grpSpPr>
          <p:grpSp>
            <p:nvGrpSpPr>
              <p:cNvPr id="575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577" name="Прямоугольник 576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78" name="TextBox 577"/>
                <p:cNvSpPr txBox="1"/>
                <p:nvPr/>
              </p:nvSpPr>
              <p:spPr>
                <a:xfrm>
                  <a:off x="3429000" y="16002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Re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79" name="TextBox 578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75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80" name="TextBox 579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185,2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76" name="TextBox 575"/>
              <p:cNvSpPr txBox="1"/>
              <p:nvPr/>
            </p:nvSpPr>
            <p:spPr>
              <a:xfrm>
                <a:off x="4114800" y="3886200"/>
                <a:ext cx="990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</a:t>
                </a:r>
                <a:r>
                  <a:rPr lang="en-US" sz="1100" b="1" dirty="0" smtClean="0">
                    <a:solidFill>
                      <a:schemeClr val="bg1"/>
                    </a:solidFill>
                  </a:rPr>
                  <a:t>   </a:t>
                </a:r>
                <a:r>
                  <a:rPr lang="ru-RU" sz="1100" b="1" dirty="0" smtClean="0">
                    <a:solidFill>
                      <a:schemeClr val="bg1"/>
                    </a:solidFill>
                  </a:rPr>
                  <a:t>   рений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81" name="Группа 580"/>
            <p:cNvGrpSpPr/>
            <p:nvPr/>
          </p:nvGrpSpPr>
          <p:grpSpPr>
            <a:xfrm>
              <a:off x="4267200" y="4800600"/>
              <a:ext cx="1143000" cy="566410"/>
              <a:chOff x="3581400" y="3200400"/>
              <a:chExt cx="1143000" cy="566410"/>
            </a:xfrm>
          </p:grpSpPr>
          <p:grpSp>
            <p:nvGrpSpPr>
              <p:cNvPr id="582" name="Группа 82"/>
              <p:cNvGrpSpPr/>
              <p:nvPr/>
            </p:nvGrpSpPr>
            <p:grpSpPr>
              <a:xfrm>
                <a:off x="3581400" y="32004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584" name="Прямоугольник 583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85" name="TextBox 584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Bi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86" name="TextBox 585"/>
                <p:cNvSpPr txBox="1"/>
                <p:nvPr/>
              </p:nvSpPr>
              <p:spPr>
                <a:xfrm>
                  <a:off x="2438400" y="5562600"/>
                  <a:ext cx="457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 8</a:t>
                  </a:r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3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87" name="TextBox 586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 20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8,980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83" name="TextBox 582"/>
              <p:cNvSpPr txBox="1"/>
              <p:nvPr/>
            </p:nvSpPr>
            <p:spPr>
              <a:xfrm>
                <a:off x="3581400" y="3505200"/>
                <a:ext cx="9144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висмут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88" name="Группа 587"/>
            <p:cNvGrpSpPr/>
            <p:nvPr/>
          </p:nvGrpSpPr>
          <p:grpSpPr>
            <a:xfrm>
              <a:off x="5029200" y="4800600"/>
              <a:ext cx="1143000" cy="566410"/>
              <a:chOff x="3581400" y="3200400"/>
              <a:chExt cx="1143000" cy="566410"/>
            </a:xfrm>
          </p:grpSpPr>
          <p:grpSp>
            <p:nvGrpSpPr>
              <p:cNvPr id="589" name="Группа 82"/>
              <p:cNvGrpSpPr/>
              <p:nvPr/>
            </p:nvGrpSpPr>
            <p:grpSpPr>
              <a:xfrm>
                <a:off x="3581400" y="32004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591" name="Прямоугольник 590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92" name="TextBox 591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P</a:t>
                  </a:r>
                  <a:r>
                    <a:rPr lang="ru-RU" b="1" dirty="0" smtClean="0">
                      <a:solidFill>
                        <a:schemeClr val="bg1"/>
                      </a:solidFill>
                    </a:rPr>
                    <a:t>о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93" name="TextBox 592"/>
                <p:cNvSpPr txBox="1"/>
                <p:nvPr/>
              </p:nvSpPr>
              <p:spPr>
                <a:xfrm>
                  <a:off x="2438400" y="5562600"/>
                  <a:ext cx="457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 8</a:t>
                  </a:r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4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94" name="TextBox 593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 [2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10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]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90" name="TextBox 589"/>
              <p:cNvSpPr txBox="1"/>
              <p:nvPr/>
            </p:nvSpPr>
            <p:spPr>
              <a:xfrm>
                <a:off x="3581400" y="3505200"/>
                <a:ext cx="9144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полоний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95" name="Группа 594"/>
            <p:cNvGrpSpPr/>
            <p:nvPr/>
          </p:nvGrpSpPr>
          <p:grpSpPr>
            <a:xfrm>
              <a:off x="4267200" y="3886200"/>
              <a:ext cx="1143000" cy="566410"/>
              <a:chOff x="3581400" y="3200400"/>
              <a:chExt cx="1143000" cy="566410"/>
            </a:xfrm>
          </p:grpSpPr>
          <p:grpSp>
            <p:nvGrpSpPr>
              <p:cNvPr id="596" name="Группа 82"/>
              <p:cNvGrpSpPr/>
              <p:nvPr/>
            </p:nvGrpSpPr>
            <p:grpSpPr>
              <a:xfrm>
                <a:off x="3581400" y="32004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598" name="Прямоугольник 597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99" name="TextBox 598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Sb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00" name="TextBox 599"/>
                <p:cNvSpPr txBox="1"/>
                <p:nvPr/>
              </p:nvSpPr>
              <p:spPr>
                <a:xfrm>
                  <a:off x="2438400" y="5562600"/>
                  <a:ext cx="457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51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01" name="TextBox 600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  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121,75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97" name="TextBox 596"/>
              <p:cNvSpPr txBox="1"/>
              <p:nvPr/>
            </p:nvSpPr>
            <p:spPr>
              <a:xfrm>
                <a:off x="3581400" y="3505200"/>
                <a:ext cx="9144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1100" b="1" dirty="0" smtClean="0">
                    <a:solidFill>
                      <a:schemeClr val="bg1"/>
                    </a:solidFill>
                  </a:rPr>
                  <a:t>c</a:t>
                </a:r>
                <a:r>
                  <a:rPr lang="ru-RU" sz="1100" b="1" dirty="0" err="1" smtClean="0">
                    <a:solidFill>
                      <a:schemeClr val="bg1"/>
                    </a:solidFill>
                  </a:rPr>
                  <a:t>урьма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02" name="Группа 601"/>
            <p:cNvGrpSpPr/>
            <p:nvPr/>
          </p:nvGrpSpPr>
          <p:grpSpPr>
            <a:xfrm>
              <a:off x="4191000" y="3429000"/>
              <a:ext cx="1066800" cy="566410"/>
              <a:chOff x="4038600" y="3581400"/>
              <a:chExt cx="1066800" cy="566410"/>
            </a:xfrm>
          </p:grpSpPr>
          <p:grpSp>
            <p:nvGrpSpPr>
              <p:cNvPr id="603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605" name="Прямоугольник 604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06" name="TextBox 605"/>
                <p:cNvSpPr txBox="1"/>
                <p:nvPr/>
              </p:nvSpPr>
              <p:spPr>
                <a:xfrm>
                  <a:off x="3429000" y="16002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Nb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07" name="TextBox 606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41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08" name="TextBox 607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92,906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04" name="TextBox 603"/>
              <p:cNvSpPr txBox="1"/>
              <p:nvPr/>
            </p:nvSpPr>
            <p:spPr>
              <a:xfrm>
                <a:off x="4114800" y="3886200"/>
                <a:ext cx="990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</a:t>
                </a:r>
                <a:r>
                  <a:rPr lang="en-US" sz="1100" b="1" dirty="0" smtClean="0">
                    <a:solidFill>
                      <a:schemeClr val="bg1"/>
                    </a:solidFill>
                  </a:rPr>
                  <a:t>  </a:t>
                </a:r>
                <a:r>
                  <a:rPr lang="ru-RU" sz="1100" b="1" dirty="0" smtClean="0">
                    <a:solidFill>
                      <a:schemeClr val="bg1"/>
                    </a:solidFill>
                  </a:rPr>
                  <a:t>  ниобий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09" name="Группа 608"/>
            <p:cNvGrpSpPr/>
            <p:nvPr/>
          </p:nvGrpSpPr>
          <p:grpSpPr>
            <a:xfrm>
              <a:off x="4953000" y="3429000"/>
              <a:ext cx="1066800" cy="566410"/>
              <a:chOff x="4038600" y="3581400"/>
              <a:chExt cx="1066800" cy="566410"/>
            </a:xfrm>
          </p:grpSpPr>
          <p:grpSp>
            <p:nvGrpSpPr>
              <p:cNvPr id="610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612" name="Прямоугольник 611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13" name="TextBox 612"/>
                <p:cNvSpPr txBox="1"/>
                <p:nvPr/>
              </p:nvSpPr>
              <p:spPr>
                <a:xfrm>
                  <a:off x="3352800" y="1600200"/>
                  <a:ext cx="609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ru-RU" b="1" dirty="0" smtClean="0">
                      <a:solidFill>
                        <a:schemeClr val="bg1"/>
                      </a:solidFill>
                    </a:rPr>
                    <a:t>Мо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14" name="TextBox 613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4</a:t>
                  </a:r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2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15" name="TextBox 614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9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5,94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11" name="TextBox 610"/>
              <p:cNvSpPr txBox="1"/>
              <p:nvPr/>
            </p:nvSpPr>
            <p:spPr>
              <a:xfrm>
                <a:off x="4114800" y="3886200"/>
                <a:ext cx="990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молибден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16" name="Группа 615"/>
            <p:cNvGrpSpPr/>
            <p:nvPr/>
          </p:nvGrpSpPr>
          <p:grpSpPr>
            <a:xfrm>
              <a:off x="5715000" y="3429000"/>
              <a:ext cx="1066800" cy="566410"/>
              <a:chOff x="4038600" y="3581400"/>
              <a:chExt cx="1066800" cy="566410"/>
            </a:xfrm>
          </p:grpSpPr>
          <p:grpSp>
            <p:nvGrpSpPr>
              <p:cNvPr id="617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619" name="Прямоугольник 618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20" name="TextBox 619"/>
                <p:cNvSpPr txBox="1"/>
                <p:nvPr/>
              </p:nvSpPr>
              <p:spPr>
                <a:xfrm>
                  <a:off x="3352800" y="1600200"/>
                  <a:ext cx="609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ru-RU" b="1" dirty="0" smtClean="0">
                      <a:solidFill>
                        <a:schemeClr val="bg1"/>
                      </a:solidFill>
                    </a:rPr>
                    <a:t>   Тс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21" name="TextBox 620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4</a:t>
                  </a:r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3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22" name="TextBox 621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[99]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18" name="TextBox 617"/>
              <p:cNvSpPr txBox="1"/>
              <p:nvPr/>
            </p:nvSpPr>
            <p:spPr>
              <a:xfrm>
                <a:off x="4114800" y="3886200"/>
                <a:ext cx="990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 технеций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23" name="Группа 622"/>
            <p:cNvGrpSpPr/>
            <p:nvPr/>
          </p:nvGrpSpPr>
          <p:grpSpPr>
            <a:xfrm>
              <a:off x="1143000" y="3886200"/>
              <a:ext cx="1066800" cy="566410"/>
              <a:chOff x="4038600" y="3581400"/>
              <a:chExt cx="1066800" cy="566410"/>
            </a:xfrm>
          </p:grpSpPr>
          <p:grpSp>
            <p:nvGrpSpPr>
              <p:cNvPr id="624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626" name="Прямоугольник 625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27" name="TextBox 626"/>
                <p:cNvSpPr txBox="1"/>
                <p:nvPr/>
              </p:nvSpPr>
              <p:spPr>
                <a:xfrm>
                  <a:off x="3429000" y="16002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Ag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28" name="TextBox 627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47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29" name="TextBox 628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107,868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25" name="TextBox 624"/>
              <p:cNvSpPr txBox="1"/>
              <p:nvPr/>
            </p:nvSpPr>
            <p:spPr>
              <a:xfrm>
                <a:off x="4114800" y="3886200"/>
                <a:ext cx="990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  серебро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30" name="Группа 629"/>
            <p:cNvGrpSpPr/>
            <p:nvPr/>
          </p:nvGrpSpPr>
          <p:grpSpPr>
            <a:xfrm>
              <a:off x="1905000" y="3886200"/>
              <a:ext cx="1066800" cy="566410"/>
              <a:chOff x="4038600" y="3581400"/>
              <a:chExt cx="1066800" cy="566410"/>
            </a:xfrm>
          </p:grpSpPr>
          <p:grpSp>
            <p:nvGrpSpPr>
              <p:cNvPr id="631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633" name="Прямоугольник 632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34" name="TextBox 633"/>
                <p:cNvSpPr txBox="1"/>
                <p:nvPr/>
              </p:nvSpPr>
              <p:spPr>
                <a:xfrm>
                  <a:off x="3429000" y="16002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Cd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35" name="TextBox 634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4</a:t>
                  </a:r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8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36" name="TextBox 635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1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12,40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32" name="TextBox 631"/>
              <p:cNvSpPr txBox="1"/>
              <p:nvPr/>
            </p:nvSpPr>
            <p:spPr>
              <a:xfrm>
                <a:off x="4114800" y="3886200"/>
                <a:ext cx="990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   кадмий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37" name="Группа 636"/>
            <p:cNvGrpSpPr/>
            <p:nvPr/>
          </p:nvGrpSpPr>
          <p:grpSpPr>
            <a:xfrm>
              <a:off x="1143000" y="4800600"/>
              <a:ext cx="1066800" cy="566410"/>
              <a:chOff x="4038600" y="3581400"/>
              <a:chExt cx="1066800" cy="566410"/>
            </a:xfrm>
          </p:grpSpPr>
          <p:grpSp>
            <p:nvGrpSpPr>
              <p:cNvPr id="638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640" name="Прямоугольник 639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41" name="TextBox 640"/>
                <p:cNvSpPr txBox="1"/>
                <p:nvPr/>
              </p:nvSpPr>
              <p:spPr>
                <a:xfrm>
                  <a:off x="3429000" y="16002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Au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42" name="TextBox 641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79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43" name="TextBox 642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196,967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39" name="TextBox 638"/>
              <p:cNvSpPr txBox="1"/>
              <p:nvPr/>
            </p:nvSpPr>
            <p:spPr>
              <a:xfrm>
                <a:off x="4114800" y="3886200"/>
                <a:ext cx="990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     золото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44" name="Группа 643"/>
            <p:cNvGrpSpPr/>
            <p:nvPr/>
          </p:nvGrpSpPr>
          <p:grpSpPr>
            <a:xfrm>
              <a:off x="1905000" y="4800600"/>
              <a:ext cx="1066800" cy="566410"/>
              <a:chOff x="4038600" y="3581400"/>
              <a:chExt cx="1066800" cy="566410"/>
            </a:xfrm>
          </p:grpSpPr>
          <p:grpSp>
            <p:nvGrpSpPr>
              <p:cNvPr id="645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647" name="Прямоугольник 646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48" name="TextBox 647"/>
                <p:cNvSpPr txBox="1"/>
                <p:nvPr/>
              </p:nvSpPr>
              <p:spPr>
                <a:xfrm>
                  <a:off x="3429000" y="16002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Hg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49" name="TextBox 648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80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50" name="TextBox 649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200,59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46" name="TextBox 645"/>
              <p:cNvSpPr txBox="1"/>
              <p:nvPr/>
            </p:nvSpPr>
            <p:spPr>
              <a:xfrm>
                <a:off x="4114800" y="3886200"/>
                <a:ext cx="990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        ртуть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51" name="Группа 650"/>
            <p:cNvGrpSpPr/>
            <p:nvPr/>
          </p:nvGrpSpPr>
          <p:grpSpPr>
            <a:xfrm>
              <a:off x="1905000" y="2971800"/>
              <a:ext cx="1066800" cy="566410"/>
              <a:chOff x="4038600" y="3581400"/>
              <a:chExt cx="1066800" cy="566410"/>
            </a:xfrm>
          </p:grpSpPr>
          <p:grpSp>
            <p:nvGrpSpPr>
              <p:cNvPr id="652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654" name="Прямоугольник 653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55" name="TextBox 654"/>
                <p:cNvSpPr txBox="1"/>
                <p:nvPr/>
              </p:nvSpPr>
              <p:spPr>
                <a:xfrm>
                  <a:off x="3429000" y="16002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 Zn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56" name="TextBox 655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30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57" name="TextBox 656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65,37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53" name="TextBox 652"/>
              <p:cNvSpPr txBox="1"/>
              <p:nvPr/>
            </p:nvSpPr>
            <p:spPr>
              <a:xfrm>
                <a:off x="4343400" y="3886200"/>
                <a:ext cx="7620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 цинк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58" name="Группа 657"/>
            <p:cNvGrpSpPr/>
            <p:nvPr/>
          </p:nvGrpSpPr>
          <p:grpSpPr>
            <a:xfrm>
              <a:off x="1143000" y="2971800"/>
              <a:ext cx="1066800" cy="566410"/>
              <a:chOff x="4038600" y="3581400"/>
              <a:chExt cx="1066800" cy="566410"/>
            </a:xfrm>
          </p:grpSpPr>
          <p:grpSp>
            <p:nvGrpSpPr>
              <p:cNvPr id="659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661" name="Прямоугольник 660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62" name="TextBox 661"/>
                <p:cNvSpPr txBox="1"/>
                <p:nvPr/>
              </p:nvSpPr>
              <p:spPr>
                <a:xfrm>
                  <a:off x="3429000" y="16002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Cu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63" name="TextBox 662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29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64" name="TextBox 663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63,546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60" name="TextBox 659"/>
              <p:cNvSpPr txBox="1"/>
              <p:nvPr/>
            </p:nvSpPr>
            <p:spPr>
              <a:xfrm>
                <a:off x="4343400" y="3886200"/>
                <a:ext cx="7620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 медь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93" name="Группа 692"/>
            <p:cNvGrpSpPr/>
            <p:nvPr/>
          </p:nvGrpSpPr>
          <p:grpSpPr>
            <a:xfrm>
              <a:off x="2667000" y="3429000"/>
              <a:ext cx="1066800" cy="566410"/>
              <a:chOff x="4038600" y="3581400"/>
              <a:chExt cx="1066800" cy="566410"/>
            </a:xfrm>
          </p:grpSpPr>
          <p:grpSp>
            <p:nvGrpSpPr>
              <p:cNvPr id="694" name="Группа 176"/>
              <p:cNvGrpSpPr/>
              <p:nvPr/>
            </p:nvGrpSpPr>
            <p:grpSpPr>
              <a:xfrm>
                <a:off x="4038600" y="3581400"/>
                <a:ext cx="1066800" cy="533400"/>
                <a:chOff x="2971800" y="1600200"/>
                <a:chExt cx="1066800" cy="533400"/>
              </a:xfrm>
            </p:grpSpPr>
            <p:sp>
              <p:nvSpPr>
                <p:cNvPr id="696" name="Прямоугольник 695"/>
                <p:cNvSpPr/>
                <p:nvPr/>
              </p:nvSpPr>
              <p:spPr>
                <a:xfrm>
                  <a:off x="3124200" y="1676400"/>
                  <a:ext cx="762000" cy="457200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97" name="TextBox 696"/>
                <p:cNvSpPr txBox="1"/>
                <p:nvPr/>
              </p:nvSpPr>
              <p:spPr>
                <a:xfrm>
                  <a:off x="3429000" y="16002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 </a:t>
                  </a:r>
                  <a:r>
                    <a:rPr lang="ru-RU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b="1" dirty="0" smtClean="0">
                      <a:solidFill>
                        <a:schemeClr val="bg1"/>
                      </a:solidFill>
                    </a:rPr>
                    <a:t>Y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98" name="TextBox 697"/>
                <p:cNvSpPr txBox="1"/>
                <p:nvPr/>
              </p:nvSpPr>
              <p:spPr>
                <a:xfrm>
                  <a:off x="3048000" y="1600200"/>
                  <a:ext cx="5334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39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99" name="TextBox 698"/>
                <p:cNvSpPr txBox="1"/>
                <p:nvPr/>
              </p:nvSpPr>
              <p:spPr>
                <a:xfrm>
                  <a:off x="2971800" y="1752600"/>
                  <a:ext cx="10668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</a:t>
                  </a:r>
                  <a:r>
                    <a:rPr lang="ru-RU" sz="1050" dirty="0" smtClean="0">
                      <a:solidFill>
                        <a:schemeClr val="bg1"/>
                      </a:solidFill>
                    </a:rPr>
                    <a:t>88,905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95" name="TextBox 694"/>
              <p:cNvSpPr txBox="1"/>
              <p:nvPr/>
            </p:nvSpPr>
            <p:spPr>
              <a:xfrm>
                <a:off x="4267200" y="38862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   иттрий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00" name="Группа 699"/>
            <p:cNvGrpSpPr/>
            <p:nvPr/>
          </p:nvGrpSpPr>
          <p:grpSpPr>
            <a:xfrm>
              <a:off x="2743200" y="3886200"/>
              <a:ext cx="1143000" cy="566410"/>
              <a:chOff x="5334000" y="3962400"/>
              <a:chExt cx="1143000" cy="566410"/>
            </a:xfrm>
          </p:grpSpPr>
          <p:grpSp>
            <p:nvGrpSpPr>
              <p:cNvPr id="701" name="Группа 82"/>
              <p:cNvGrpSpPr/>
              <p:nvPr/>
            </p:nvGrpSpPr>
            <p:grpSpPr>
              <a:xfrm>
                <a:off x="5334000" y="39624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703" name="Прямоугольник 702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04" name="TextBox 703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In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05" name="TextBox 704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49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06" name="TextBox 705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 114,82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702" name="TextBox 701"/>
              <p:cNvSpPr txBox="1"/>
              <p:nvPr/>
            </p:nvSpPr>
            <p:spPr>
              <a:xfrm>
                <a:off x="5334000" y="42672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индий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07" name="Группа 706"/>
            <p:cNvGrpSpPr/>
            <p:nvPr/>
          </p:nvGrpSpPr>
          <p:grpSpPr>
            <a:xfrm>
              <a:off x="2743200" y="4800600"/>
              <a:ext cx="1143000" cy="566410"/>
              <a:chOff x="5334000" y="3962400"/>
              <a:chExt cx="1143000" cy="566410"/>
            </a:xfrm>
          </p:grpSpPr>
          <p:grpSp>
            <p:nvGrpSpPr>
              <p:cNvPr id="708" name="Группа 82"/>
              <p:cNvGrpSpPr/>
              <p:nvPr/>
            </p:nvGrpSpPr>
            <p:grpSpPr>
              <a:xfrm>
                <a:off x="5334000" y="39624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710" name="Прямоугольник 709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11" name="TextBox 710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err="1" smtClean="0">
                      <a:solidFill>
                        <a:schemeClr val="bg1"/>
                      </a:solidFill>
                    </a:rPr>
                    <a:t>Tl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12" name="TextBox 711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81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13" name="TextBox 712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204,37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709" name="TextBox 708"/>
              <p:cNvSpPr txBox="1"/>
              <p:nvPr/>
            </p:nvSpPr>
            <p:spPr>
              <a:xfrm>
                <a:off x="5334000" y="42672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таллий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8" name="Группа 47"/>
            <p:cNvGrpSpPr/>
            <p:nvPr/>
          </p:nvGrpSpPr>
          <p:grpSpPr>
            <a:xfrm>
              <a:off x="1295400" y="533400"/>
              <a:ext cx="7620000" cy="685800"/>
              <a:chOff x="1295400" y="533400"/>
              <a:chExt cx="7620000" cy="685800"/>
            </a:xfrm>
            <a:noFill/>
          </p:grpSpPr>
          <p:sp>
            <p:nvSpPr>
              <p:cNvPr id="38" name="Прямоугольник 37"/>
              <p:cNvSpPr/>
              <p:nvPr/>
            </p:nvSpPr>
            <p:spPr>
              <a:xfrm>
                <a:off x="1295400" y="533400"/>
                <a:ext cx="7620000" cy="3048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spc="100" dirty="0" smtClean="0">
                    <a:solidFill>
                      <a:schemeClr val="tx1">
                        <a:lumMod val="25000"/>
                      </a:schemeClr>
                    </a:solidFill>
                  </a:rPr>
                  <a:t>группы элементов</a:t>
                </a:r>
                <a:endParaRPr lang="ru-RU" sz="2000" b="1" spc="100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1295400" y="838200"/>
                <a:ext cx="762000" cy="3810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I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2057400" y="838200"/>
                <a:ext cx="762000" cy="3810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II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5105400" y="838200"/>
                <a:ext cx="762000" cy="3810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VI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4343400" y="838200"/>
                <a:ext cx="762000" cy="3810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V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2819400" y="838200"/>
                <a:ext cx="762000" cy="3810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III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3581400" y="838200"/>
                <a:ext cx="762000" cy="3810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IV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6629400" y="838200"/>
                <a:ext cx="2286000" cy="3810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VIII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5867400" y="838200"/>
                <a:ext cx="762000" cy="381000"/>
              </a:xfrm>
              <a:prstGeom prst="rect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VII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228" name="Группа 227"/>
            <p:cNvGrpSpPr/>
            <p:nvPr/>
          </p:nvGrpSpPr>
          <p:grpSpPr>
            <a:xfrm>
              <a:off x="5787016" y="1596016"/>
              <a:ext cx="1143000" cy="566410"/>
              <a:chOff x="3886200" y="4495800"/>
              <a:chExt cx="1143000" cy="566410"/>
            </a:xfrm>
          </p:grpSpPr>
          <p:grpSp>
            <p:nvGrpSpPr>
              <p:cNvPr id="229" name="Группа 82"/>
              <p:cNvGrpSpPr/>
              <p:nvPr/>
            </p:nvGrpSpPr>
            <p:grpSpPr>
              <a:xfrm>
                <a:off x="3886200" y="44958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231" name="Прямоугольник 230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CCFF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2" name="TextBox 231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F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3" name="TextBox 232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 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9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4" name="TextBox 233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18,9984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30" name="TextBox 229"/>
              <p:cNvSpPr txBox="1"/>
              <p:nvPr/>
            </p:nvSpPr>
            <p:spPr>
              <a:xfrm>
                <a:off x="3886200" y="48006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фтор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42" name="Группа 341"/>
            <p:cNvGrpSpPr/>
            <p:nvPr/>
          </p:nvGrpSpPr>
          <p:grpSpPr>
            <a:xfrm>
              <a:off x="5787016" y="2967616"/>
              <a:ext cx="1143000" cy="566410"/>
              <a:chOff x="3886200" y="4495800"/>
              <a:chExt cx="1143000" cy="566410"/>
            </a:xfrm>
          </p:grpSpPr>
          <p:grpSp>
            <p:nvGrpSpPr>
              <p:cNvPr id="343" name="Группа 82"/>
              <p:cNvGrpSpPr/>
              <p:nvPr/>
            </p:nvGrpSpPr>
            <p:grpSpPr>
              <a:xfrm>
                <a:off x="3886200" y="44958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345" name="Прямоугольник 344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CCFF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6" name="TextBox 345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Br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7" name="TextBox 346"/>
                <p:cNvSpPr txBox="1"/>
                <p:nvPr/>
              </p:nvSpPr>
              <p:spPr>
                <a:xfrm>
                  <a:off x="2514600" y="5562600"/>
                  <a:ext cx="4572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 3</a:t>
                  </a:r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5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8" name="TextBox 347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en-US" sz="1050" dirty="0" smtClean="0">
                      <a:solidFill>
                        <a:schemeClr val="bg1"/>
                      </a:solidFill>
                    </a:rPr>
                    <a:t>  79,904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44" name="TextBox 343"/>
              <p:cNvSpPr txBox="1"/>
              <p:nvPr/>
            </p:nvSpPr>
            <p:spPr>
              <a:xfrm>
                <a:off x="3886200" y="48006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бром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84" name="Группа 383"/>
            <p:cNvGrpSpPr/>
            <p:nvPr/>
          </p:nvGrpSpPr>
          <p:grpSpPr>
            <a:xfrm>
              <a:off x="5791200" y="3882016"/>
              <a:ext cx="1143000" cy="566410"/>
              <a:chOff x="3886200" y="4495800"/>
              <a:chExt cx="1143000" cy="566410"/>
            </a:xfrm>
          </p:grpSpPr>
          <p:grpSp>
            <p:nvGrpSpPr>
              <p:cNvPr id="385" name="Группа 82"/>
              <p:cNvGrpSpPr/>
              <p:nvPr/>
            </p:nvGrpSpPr>
            <p:grpSpPr>
              <a:xfrm>
                <a:off x="3886200" y="44958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387" name="Прямоугольник 386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CCFF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8" name="TextBox 387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 I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9" name="TextBox 388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dirty="0" smtClean="0">
                      <a:solidFill>
                        <a:schemeClr val="bg1"/>
                      </a:solidFill>
                    </a:rPr>
                    <a:t>53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0" name="TextBox 389"/>
                <p:cNvSpPr txBox="1"/>
                <p:nvPr/>
              </p:nvSpPr>
              <p:spPr>
                <a:xfrm>
                  <a:off x="2209800" y="5715000"/>
                  <a:ext cx="9906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050" dirty="0" smtClean="0">
                      <a:solidFill>
                        <a:schemeClr val="bg1"/>
                      </a:solidFill>
                    </a:rPr>
                    <a:t> 126,9044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86" name="TextBox 385"/>
              <p:cNvSpPr txBox="1"/>
              <p:nvPr/>
            </p:nvSpPr>
            <p:spPr>
              <a:xfrm>
                <a:off x="3886200" y="48006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ru-RU" sz="1100" b="1" dirty="0" err="1" smtClean="0">
                    <a:solidFill>
                      <a:schemeClr val="bg1"/>
                    </a:solidFill>
                  </a:rPr>
                  <a:t>иод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65" name="Группа 164"/>
            <p:cNvGrpSpPr/>
            <p:nvPr/>
          </p:nvGrpSpPr>
          <p:grpSpPr>
            <a:xfrm>
              <a:off x="5791200" y="4796416"/>
              <a:ext cx="1143000" cy="566410"/>
              <a:chOff x="3886200" y="4495800"/>
              <a:chExt cx="1143000" cy="566410"/>
            </a:xfrm>
          </p:grpSpPr>
          <p:grpSp>
            <p:nvGrpSpPr>
              <p:cNvPr id="158" name="Группа 82"/>
              <p:cNvGrpSpPr/>
              <p:nvPr/>
            </p:nvGrpSpPr>
            <p:grpSpPr>
              <a:xfrm>
                <a:off x="3886200" y="4495800"/>
                <a:ext cx="1143000" cy="533400"/>
                <a:chOff x="2057400" y="5562600"/>
                <a:chExt cx="1143000" cy="533400"/>
              </a:xfrm>
            </p:grpSpPr>
            <p:sp>
              <p:nvSpPr>
                <p:cNvPr id="160" name="Прямоугольник 159"/>
                <p:cNvSpPr/>
                <p:nvPr/>
              </p:nvSpPr>
              <p:spPr>
                <a:xfrm>
                  <a:off x="2133600" y="5638800"/>
                  <a:ext cx="762000" cy="457200"/>
                </a:xfrm>
                <a:prstGeom prst="rect">
                  <a:avLst/>
                </a:prstGeom>
                <a:solidFill>
                  <a:srgbClr val="FFCCFF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1" name="TextBox 160"/>
                <p:cNvSpPr txBox="1"/>
                <p:nvPr/>
              </p:nvSpPr>
              <p:spPr>
                <a:xfrm>
                  <a:off x="2057400" y="5562600"/>
                  <a:ext cx="533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</a:rPr>
                    <a:t>At</a:t>
                  </a:r>
                  <a:endParaRPr lang="ru-RU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2" name="TextBox 161"/>
                <p:cNvSpPr txBox="1"/>
                <p:nvPr/>
              </p:nvSpPr>
              <p:spPr>
                <a:xfrm>
                  <a:off x="2514600" y="5562600"/>
                  <a:ext cx="381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85</a:t>
                  </a:r>
                  <a:endParaRPr lang="ru-RU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3" name="TextBox 162"/>
                <p:cNvSpPr txBox="1"/>
                <p:nvPr/>
              </p:nvSpPr>
              <p:spPr>
                <a:xfrm>
                  <a:off x="2286000" y="5715000"/>
                  <a:ext cx="91440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dirty="0" smtClean="0">
                      <a:solidFill>
                        <a:schemeClr val="bg1"/>
                      </a:solidFill>
                    </a:rPr>
                    <a:t>     [210]</a:t>
                  </a:r>
                  <a:endParaRPr lang="ru-RU" sz="105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64" name="TextBox 163"/>
              <p:cNvSpPr txBox="1"/>
              <p:nvPr/>
            </p:nvSpPr>
            <p:spPr>
              <a:xfrm>
                <a:off x="3886200" y="4800600"/>
                <a:ext cx="8382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100" b="1" dirty="0" smtClean="0">
                    <a:solidFill>
                      <a:schemeClr val="bg1"/>
                    </a:solidFill>
                  </a:rPr>
                  <a:t> астат</a:t>
                </a:r>
                <a:endParaRPr lang="ru-RU" sz="11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715" name="Заголовок 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1">
                    <a:lumMod val="10000"/>
                  </a:schemeClr>
                </a:solidFill>
              </a:rPr>
              <a:t>Периодическая  система  химических  элементов</a:t>
            </a:r>
            <a:endParaRPr kumimoji="0" lang="ru-RU" sz="3200" b="0" i="0" u="none" strike="noStrike" kern="1200" cap="none" normalizeH="0" noProof="0" dirty="0">
              <a:ln>
                <a:noFill/>
              </a:ln>
              <a:solidFill>
                <a:schemeClr val="tx1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6" name="Скругленный прямоугольник 715">
            <a:hlinkClick r:id="rId4" action="ppaction://hlinksldjump" tooltip="Содержание"/>
          </p:cNvPr>
          <p:cNvSpPr/>
          <p:nvPr/>
        </p:nvSpPr>
        <p:spPr>
          <a:xfrm>
            <a:off x="7787640" y="6370320"/>
            <a:ext cx="381000" cy="28956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7" name="Стрелка вправо 716">
            <a:hlinkClick r:id="" action="ppaction://hlinkshowjump?jump=nextslide" tooltip="Вперед"/>
          </p:cNvPr>
          <p:cNvSpPr/>
          <p:nvPr/>
        </p:nvSpPr>
        <p:spPr>
          <a:xfrm>
            <a:off x="8215338" y="6357958"/>
            <a:ext cx="642942" cy="285752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Прямоугольник 69"/>
          <p:cNvSpPr/>
          <p:nvPr/>
        </p:nvSpPr>
        <p:spPr>
          <a:xfrm>
            <a:off x="5105400" y="1219200"/>
            <a:ext cx="3810000" cy="5105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1295400" y="1219200"/>
            <a:ext cx="3810000" cy="5105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2" name="Группа 51"/>
          <p:cNvGrpSpPr/>
          <p:nvPr/>
        </p:nvGrpSpPr>
        <p:grpSpPr>
          <a:xfrm>
            <a:off x="152400" y="420507"/>
            <a:ext cx="8763000" cy="5920464"/>
            <a:chOff x="152400" y="420507"/>
            <a:chExt cx="8763000" cy="5920464"/>
          </a:xfrm>
        </p:grpSpPr>
        <p:grpSp>
          <p:nvGrpSpPr>
            <p:cNvPr id="51" name="Группа 50"/>
            <p:cNvGrpSpPr/>
            <p:nvPr/>
          </p:nvGrpSpPr>
          <p:grpSpPr>
            <a:xfrm>
              <a:off x="152400" y="420507"/>
              <a:ext cx="8763000" cy="5904093"/>
              <a:chOff x="152400" y="420507"/>
              <a:chExt cx="8763000" cy="5904093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762000" y="1600268"/>
                <a:ext cx="533400" cy="42948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2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762000" y="1219200"/>
                <a:ext cx="533400" cy="38106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1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762000" y="2459238"/>
                <a:ext cx="533400" cy="42948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4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762000" y="2029753"/>
                <a:ext cx="533400" cy="429485"/>
              </a:xfrm>
              <a:prstGeom prst="rect">
                <a:avLst/>
              </a:prstGeom>
              <a:noFill/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3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762000" y="2888722"/>
                <a:ext cx="533400" cy="42948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5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762000" y="4606661"/>
                <a:ext cx="533400" cy="42948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9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762000" y="5036146"/>
                <a:ext cx="533400" cy="42948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10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228600" y="5465631"/>
                <a:ext cx="1066800" cy="42948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762000" y="3318207"/>
                <a:ext cx="533400" cy="42948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6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762000" y="3747692"/>
                <a:ext cx="533400" cy="42948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7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762000" y="4177176"/>
                <a:ext cx="533400" cy="42948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>
                        <a:lumMod val="25000"/>
                      </a:schemeClr>
                    </a:solidFill>
                  </a:rPr>
                  <a:t>8</a:t>
                </a:r>
                <a:endParaRPr lang="ru-RU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228600" y="4177176"/>
                <a:ext cx="533400" cy="85896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6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228600" y="5036146"/>
                <a:ext cx="533400" cy="42948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7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228600" y="3318207"/>
                <a:ext cx="533400" cy="85896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5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228600" y="2459238"/>
                <a:ext cx="533400" cy="85896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4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28600" y="5895115"/>
                <a:ext cx="1066800" cy="42948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28600" y="1600268"/>
                <a:ext cx="533400" cy="42948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2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228600" y="1219200"/>
                <a:ext cx="533400" cy="38106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1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228600" y="2029753"/>
                <a:ext cx="533400" cy="429485"/>
              </a:xfrm>
              <a:prstGeom prst="rect">
                <a:avLst/>
              </a:prstGeom>
              <a:solidFill>
                <a:schemeClr val="accent5"/>
              </a:solidFill>
              <a:ln>
                <a:solidFill>
                  <a:schemeClr val="tx1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3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228600" y="526556"/>
                <a:ext cx="533400" cy="6926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762000" y="526556"/>
                <a:ext cx="533400" cy="6926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 rot="18010415">
                <a:off x="51158" y="706284"/>
                <a:ext cx="848554" cy="276999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 algn="ctr"/>
                <a:r>
                  <a:rPr lang="ru-RU" sz="1200" b="1" cap="none" spc="0" dirty="0" smtClean="0">
                    <a:ln w="50800"/>
                    <a:solidFill>
                      <a:schemeClr val="tx1">
                        <a:lumMod val="25000"/>
                      </a:schemeClr>
                    </a:solidFill>
                    <a:effectLst/>
                  </a:rPr>
                  <a:t>периоды</a:t>
                </a:r>
                <a:endParaRPr lang="ru-RU" sz="1200" b="1" cap="none" spc="0" dirty="0">
                  <a:ln w="50800"/>
                  <a:solidFill>
                    <a:schemeClr val="tx1">
                      <a:lumMod val="25000"/>
                    </a:schemeClr>
                  </a:solidFill>
                  <a:effectLst/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 rot="18035350">
                <a:off x="711831" y="718423"/>
                <a:ext cx="566492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 algn="ctr"/>
                <a:r>
                  <a:rPr lang="ru-RU" sz="1200" b="1" cap="none" spc="0" dirty="0" smtClean="0">
                    <a:ln w="50800"/>
                    <a:solidFill>
                      <a:schemeClr val="tx1">
                        <a:lumMod val="25000"/>
                      </a:schemeClr>
                    </a:solidFill>
                    <a:effectLst/>
                  </a:rPr>
                  <a:t>ряды</a:t>
                </a:r>
                <a:endParaRPr lang="ru-RU" sz="1200" b="1" cap="none" spc="0" dirty="0">
                  <a:ln w="50800"/>
                  <a:solidFill>
                    <a:schemeClr val="tx1">
                      <a:lumMod val="25000"/>
                    </a:schemeClr>
                  </a:solidFill>
                  <a:effectLst/>
                </a:endParaRP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28600" y="5470250"/>
                <a:ext cx="990600" cy="43146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 algn="ctr">
                  <a:lnSpc>
                    <a:spcPts val="1300"/>
                  </a:lnSpc>
                </a:pPr>
                <a:r>
                  <a:rPr lang="ru-RU" sz="1400" b="1" cap="none" spc="0" dirty="0" smtClean="0">
                    <a:ln w="50800"/>
                    <a:solidFill>
                      <a:schemeClr val="tx1">
                        <a:lumMod val="25000"/>
                      </a:schemeClr>
                    </a:solidFill>
                    <a:effectLst/>
                  </a:rPr>
                  <a:t>высшие</a:t>
                </a:r>
              </a:p>
              <a:p>
                <a:pPr algn="ctr">
                  <a:lnSpc>
                    <a:spcPts val="1300"/>
                  </a:lnSpc>
                </a:pPr>
                <a:r>
                  <a:rPr lang="ru-RU" sz="1400" b="1" dirty="0" smtClean="0">
                    <a:ln w="50800"/>
                    <a:solidFill>
                      <a:schemeClr val="tx1">
                        <a:lumMod val="25000"/>
                      </a:schemeClr>
                    </a:solidFill>
                  </a:rPr>
                  <a:t>оксиды</a:t>
                </a:r>
                <a:endParaRPr lang="ru-RU" sz="1400" b="1" cap="none" spc="0" dirty="0">
                  <a:ln w="50800"/>
                  <a:solidFill>
                    <a:schemeClr val="tx1">
                      <a:lumMod val="25000"/>
                    </a:schemeClr>
                  </a:solidFill>
                  <a:effectLst/>
                </a:endParaRPr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52400" y="5823535"/>
                <a:ext cx="1243251" cy="2602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 algn="ctr"/>
                <a:endParaRPr lang="ru-RU" sz="1200" b="1" cap="none" spc="0" dirty="0" smtClean="0">
                  <a:ln w="50800"/>
                  <a:solidFill>
                    <a:schemeClr val="tx1">
                      <a:lumMod val="25000"/>
                    </a:schemeClr>
                  </a:solidFill>
                  <a:effectLst/>
                </a:endParaRPr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1295400" y="533400"/>
                <a:ext cx="7620000" cy="304800"/>
              </a:xfrm>
              <a:prstGeom prst="rect">
                <a:avLst/>
              </a:prstGeom>
              <a:solidFill>
                <a:schemeClr val="accent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spc="100" dirty="0" smtClean="0">
                    <a:solidFill>
                      <a:schemeClr val="tx1">
                        <a:lumMod val="25000"/>
                      </a:schemeClr>
                    </a:solidFill>
                  </a:rPr>
                  <a:t>группы элементов</a:t>
                </a:r>
                <a:endParaRPr lang="ru-RU" sz="2000" b="1" spc="100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1295400" y="838200"/>
                <a:ext cx="762000" cy="381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I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2057400" y="838200"/>
                <a:ext cx="762000" cy="381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II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5105400" y="838200"/>
                <a:ext cx="762000" cy="381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VI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4343400" y="838200"/>
                <a:ext cx="762000" cy="381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V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2819400" y="838200"/>
                <a:ext cx="762000" cy="381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III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3581400" y="838200"/>
                <a:ext cx="762000" cy="381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IV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6629400" y="838200"/>
                <a:ext cx="2286000" cy="381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VIII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5867400" y="838200"/>
                <a:ext cx="762000" cy="381000"/>
              </a:xfrm>
              <a:prstGeom prst="rect">
                <a:avLst/>
              </a:prstGeom>
              <a:solidFill>
                <a:schemeClr val="accent5"/>
              </a:solidFill>
              <a:ln>
                <a:solidFill>
                  <a:schemeClr val="tx1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 smtClean="0">
                    <a:solidFill>
                      <a:schemeClr val="tx1">
                        <a:lumMod val="25000"/>
                      </a:schemeClr>
                    </a:solidFill>
                  </a:rPr>
                  <a:t>VII</a:t>
                </a:r>
                <a:endParaRPr lang="ru-RU" sz="2000" b="1" dirty="0">
                  <a:solidFill>
                    <a:schemeClr val="tx1">
                      <a:lumMod val="25000"/>
                    </a:schemeClr>
                  </a:solidFill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2362200" y="1524000"/>
                <a:ext cx="2362200" cy="317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extrusionH="57150">
                  <a:bevelT w="82550" h="38100" prst="coolSlant"/>
                </a:sp3d>
              </a:bodyPr>
              <a:lstStyle/>
              <a:p>
                <a:r>
                  <a:rPr lang="ru-RU" sz="20000" b="1" dirty="0" smtClean="0">
                    <a:ln w="28575">
                      <a:solidFill>
                        <a:srgbClr val="FF99CC"/>
                      </a:solidFill>
                      <a:prstDash val="solid"/>
                      <a:miter lim="800000"/>
                    </a:ln>
                    <a:solidFill>
                      <a:srgbClr val="92D050"/>
                    </a:solidFill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</a:rPr>
                  <a:t>С</a:t>
                </a:r>
                <a:r>
                  <a:rPr lang="en-US" sz="20000" b="1" dirty="0" smtClean="0">
                    <a:ln w="28575">
                      <a:solidFill>
                        <a:srgbClr val="FF99CC"/>
                      </a:solidFill>
                      <a:prstDash val="solid"/>
                      <a:miter lim="800000"/>
                    </a:ln>
                    <a:solidFill>
                      <a:srgbClr val="92D050"/>
                    </a:solidFill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</a:rPr>
                  <a:t>l</a:t>
                </a:r>
                <a:endParaRPr lang="ru-RU" sz="20000" b="1" dirty="0">
                  <a:ln w="28575">
                    <a:solidFill>
                      <a:srgbClr val="FF99CC"/>
                    </a:solidFill>
                    <a:prstDash val="solid"/>
                    <a:miter lim="800000"/>
                  </a:ln>
                  <a:solidFill>
                    <a:srgbClr val="92D050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1813560" y="1539240"/>
                <a:ext cx="9144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400" dirty="0" smtClean="0">
                    <a:solidFill>
                      <a:srgbClr val="002060"/>
                    </a:solidFill>
                  </a:rPr>
                  <a:t>35</a:t>
                </a:r>
                <a:endParaRPr lang="ru-RU" sz="54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1493520" y="3749040"/>
                <a:ext cx="13716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400" dirty="0" smtClean="0">
                    <a:solidFill>
                      <a:srgbClr val="002060"/>
                    </a:solidFill>
                  </a:rPr>
                  <a:t>+17</a:t>
                </a:r>
                <a:endParaRPr lang="ru-RU" sz="54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4221480" y="1524000"/>
                <a:ext cx="6096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400" dirty="0" smtClean="0">
                    <a:solidFill>
                      <a:srgbClr val="002060"/>
                    </a:solidFill>
                  </a:rPr>
                  <a:t>0</a:t>
                </a:r>
                <a:endParaRPr lang="ru-RU" sz="5400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46" name="Прямоугольник 45"/>
            <p:cNvSpPr/>
            <p:nvPr/>
          </p:nvSpPr>
          <p:spPr>
            <a:xfrm>
              <a:off x="274320" y="5974080"/>
              <a:ext cx="938451" cy="27699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1200" b="1" dirty="0" smtClean="0">
                  <a:ln w="50800"/>
                  <a:solidFill>
                    <a:schemeClr val="tx1">
                      <a:lumMod val="25000"/>
                    </a:schemeClr>
                  </a:solidFill>
                </a:rPr>
                <a:t>ЛВС</a:t>
              </a:r>
              <a:endParaRPr lang="ru-RU" sz="1200" b="1" cap="none" spc="0" dirty="0" smtClean="0">
                <a:ln w="50800"/>
                <a:solidFill>
                  <a:schemeClr val="tx1">
                    <a:lumMod val="25000"/>
                  </a:schemeClr>
                </a:solidFill>
                <a:effectLst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066800" y="4648200"/>
              <a:ext cx="4114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 smtClean="0">
                  <a:solidFill>
                    <a:schemeClr val="tx1">
                      <a:lumMod val="25000"/>
                    </a:schemeClr>
                  </a:solidFill>
                </a:rPr>
                <a:t>  </a:t>
              </a:r>
              <a:r>
                <a:rPr lang="ru-RU" sz="4800" b="1" dirty="0" smtClean="0">
                  <a:solidFill>
                    <a:srgbClr val="002060"/>
                  </a:solidFill>
                </a:rPr>
                <a:t>Хлор </a:t>
              </a:r>
            </a:p>
            <a:p>
              <a:pPr algn="ctr"/>
              <a:r>
                <a:rPr lang="en-US" sz="2800" b="1" dirty="0" smtClean="0">
                  <a:solidFill>
                    <a:srgbClr val="002060"/>
                  </a:solidFill>
                </a:rPr>
                <a:t> </a:t>
              </a:r>
              <a:r>
                <a:rPr lang="ru-RU" sz="2800" b="1" dirty="0" smtClean="0">
                  <a:solidFill>
                    <a:srgbClr val="002060"/>
                  </a:solidFill>
                </a:rPr>
                <a:t>от латинского «</a:t>
              </a:r>
              <a:r>
                <a:rPr lang="en-US" sz="2800" b="1" dirty="0" err="1" smtClean="0">
                  <a:solidFill>
                    <a:srgbClr val="008000"/>
                  </a:solidFill>
                </a:rPr>
                <a:t>chloros</a:t>
              </a:r>
              <a:r>
                <a:rPr lang="ru-RU" sz="2800" b="1" dirty="0" smtClean="0">
                  <a:solidFill>
                    <a:srgbClr val="002060"/>
                  </a:solidFill>
                </a:rPr>
                <a:t>»</a:t>
              </a:r>
              <a:r>
                <a:rPr lang="en-US" sz="2800" b="1" dirty="0" smtClean="0">
                  <a:solidFill>
                    <a:srgbClr val="002060"/>
                  </a:solidFill>
                </a:rPr>
                <a:t> -</a:t>
              </a:r>
              <a:r>
                <a:rPr lang="ru-RU" sz="2800" b="1" dirty="0" smtClean="0">
                  <a:solidFill>
                    <a:srgbClr val="002060"/>
                  </a:solidFill>
                </a:rPr>
                <a:t> зеленоватый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</p:grpSp>
      <p:graphicFrame>
        <p:nvGraphicFramePr>
          <p:cNvPr id="49" name="Таблица 48"/>
          <p:cNvGraphicFramePr>
            <a:graphicFrameLocks noGrp="1"/>
          </p:cNvGraphicFramePr>
          <p:nvPr/>
        </p:nvGraphicFramePr>
        <p:xfrm>
          <a:off x="5120640" y="1219200"/>
          <a:ext cx="3779520" cy="507491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779520"/>
              </a:tblGrid>
              <a:tr h="506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</a:rPr>
                        <a:t>3 период, 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VII A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</a:rPr>
                        <a:t>группа</a:t>
                      </a:r>
                    </a:p>
                  </a:txBody>
                  <a:tcPr marL="72000" marR="72000" marT="36000" marB="36000"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4744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</a:rPr>
                        <a:t>ЭО = 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2,83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</a:rPr>
                        <a:t>(по </a:t>
                      </a:r>
                      <a:r>
                        <a:rPr lang="ru-RU" sz="1800" b="1" baseline="0" dirty="0" err="1" smtClean="0">
                          <a:solidFill>
                            <a:srgbClr val="002060"/>
                          </a:solidFill>
                        </a:rPr>
                        <a:t>Оллреду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ru-RU" sz="18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 marL="72000" marR="72000" marT="36000" marB="36000"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4744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</a:rPr>
                        <a:t>СО в соединениях: от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</a:rPr>
                        <a:t> -1 до +7</a:t>
                      </a:r>
                      <a:endParaRPr lang="ru-RU" sz="18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 marL="72000" marR="72000" marT="36000" marB="36000"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47444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</a:rPr>
                        <a:t>Неметалл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marL="72000" marR="72000" marT="36000" marB="36000"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6440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</a:rPr>
                        <a:t>Земная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</a:rPr>
                        <a:t> кора – 0,017% (по массе)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</a:rPr>
                        <a:t>Морская вода – 1,8% (по массе)</a:t>
                      </a:r>
                      <a:endParaRPr lang="ru-RU" sz="18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 marL="72000" marR="72000" marT="36000" marB="36000"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121337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Входит в состав минералов: </a:t>
                      </a:r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галита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, сильвина,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</a:rPr>
                        <a:t> сильвинита, каинита, карналлита  и др.</a:t>
                      </a:r>
                    </a:p>
                    <a:p>
                      <a:pPr algn="ctr"/>
                      <a:r>
                        <a:rPr lang="ru-RU" b="1" baseline="0" dirty="0" smtClean="0">
                          <a:solidFill>
                            <a:srgbClr val="002060"/>
                          </a:solidFill>
                        </a:rPr>
                        <a:t>Входит в состав хлорофилла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marL="72000" marR="72000" marT="36000" marB="36000"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64404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И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</a:rPr>
                        <a:t>з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отопы: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b="1" baseline="30000" dirty="0" smtClean="0">
                          <a:solidFill>
                            <a:srgbClr val="002060"/>
                          </a:solidFill>
                        </a:rPr>
                        <a:t>35</a:t>
                      </a:r>
                      <a:r>
                        <a:rPr lang="en-US" b="1" baseline="-25000" dirty="0" smtClean="0">
                          <a:solidFill>
                            <a:srgbClr val="002060"/>
                          </a:solidFill>
                        </a:rPr>
                        <a:t>17</a:t>
                      </a:r>
                      <a:r>
                        <a:rPr lang="en-US" b="1" baseline="0" dirty="0" smtClean="0">
                          <a:solidFill>
                            <a:srgbClr val="002060"/>
                          </a:solidFill>
                        </a:rPr>
                        <a:t>Cl – 75,8%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</a:rPr>
                        <a:t>, </a:t>
                      </a:r>
                      <a:r>
                        <a:rPr lang="ru-RU" b="1" baseline="30000" dirty="0" smtClean="0">
                          <a:solidFill>
                            <a:srgbClr val="002060"/>
                          </a:solidFill>
                        </a:rPr>
                        <a:t>37</a:t>
                      </a:r>
                      <a:r>
                        <a:rPr lang="en-US" b="1" baseline="-25000" dirty="0" smtClean="0">
                          <a:solidFill>
                            <a:srgbClr val="002060"/>
                          </a:solidFill>
                        </a:rPr>
                        <a:t>17</a:t>
                      </a:r>
                      <a:r>
                        <a:rPr lang="en-US" b="1" baseline="0" dirty="0" smtClean="0">
                          <a:solidFill>
                            <a:srgbClr val="002060"/>
                          </a:solidFill>
                        </a:rPr>
                        <a:t>Cl – 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</a:rPr>
                        <a:t>24</a:t>
                      </a:r>
                      <a:r>
                        <a:rPr lang="en-US" b="1" baseline="0" dirty="0" smtClean="0">
                          <a:solidFill>
                            <a:srgbClr val="002060"/>
                          </a:solidFill>
                        </a:rPr>
                        <a:t>,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r>
                        <a:rPr lang="en-US" b="1" baseline="0" dirty="0" smtClean="0">
                          <a:solidFill>
                            <a:srgbClr val="002060"/>
                          </a:solidFill>
                        </a:rPr>
                        <a:t>%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marL="72000" marR="72000" marT="36000" marB="36000"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6440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</a:rPr>
                        <a:t>Открыт в 1774г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baseline="0" dirty="0" err="1" smtClean="0">
                          <a:solidFill>
                            <a:srgbClr val="002060"/>
                          </a:solidFill>
                        </a:rPr>
                        <a:t>К.Шееле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</a:rPr>
                        <a:t> (Швеция)</a:t>
                      </a:r>
                    </a:p>
                  </a:txBody>
                  <a:tcPr marL="72000" marR="72000" marT="36000" marB="36000"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53" name="Заголовок 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1">
                    <a:lumMod val="10000"/>
                  </a:schemeClr>
                </a:solidFill>
              </a:rPr>
              <a:t>Характеристика  химического</a:t>
            </a:r>
            <a:r>
              <a:rPr lang="en-US" sz="3200" b="1" dirty="0" smtClean="0">
                <a:solidFill>
                  <a:schemeClr val="tx1">
                    <a:lumMod val="10000"/>
                  </a:schemeClr>
                </a:solidFill>
              </a:rPr>
              <a:t>  </a:t>
            </a:r>
            <a:r>
              <a:rPr lang="ru-RU" sz="3200" b="1" dirty="0" smtClean="0">
                <a:solidFill>
                  <a:schemeClr val="tx1">
                    <a:lumMod val="10000"/>
                  </a:schemeClr>
                </a:solidFill>
              </a:rPr>
              <a:t>элемента</a:t>
            </a:r>
            <a:endParaRPr kumimoji="0" lang="ru-RU" sz="3200" b="0" i="0" u="none" strike="noStrike" kern="1200" cap="none" normalizeH="0" noProof="0" dirty="0">
              <a:ln>
                <a:noFill/>
              </a:ln>
              <a:solidFill>
                <a:schemeClr val="tx1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8" name="Скругленный прямоугольник 47">
            <a:hlinkClick r:id="rId3" action="ppaction://hlinksldjump" tooltip="Содержание"/>
          </p:cNvPr>
          <p:cNvSpPr/>
          <p:nvPr/>
        </p:nvSpPr>
        <p:spPr>
          <a:xfrm>
            <a:off x="7787640" y="6370320"/>
            <a:ext cx="381000" cy="28956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право 49">
            <a:hlinkClick r:id="" action="ppaction://hlinkshowjump?jump=nextslide" tooltip="Вперед"/>
          </p:cNvPr>
          <p:cNvSpPr/>
          <p:nvPr/>
        </p:nvSpPr>
        <p:spPr>
          <a:xfrm>
            <a:off x="8215338" y="6357958"/>
            <a:ext cx="642942" cy="285752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лево 53">
            <a:hlinkClick r:id="" action="ppaction://hlinkshowjump?jump=previousslide" tooltip="Назад"/>
          </p:cNvPr>
          <p:cNvSpPr/>
          <p:nvPr/>
        </p:nvSpPr>
        <p:spPr>
          <a:xfrm>
            <a:off x="7091970" y="6356786"/>
            <a:ext cx="642942" cy="285776"/>
          </a:xfrm>
          <a:prstGeom prst="lef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14282" y="685800"/>
            <a:ext cx="8715436" cy="5638800"/>
          </a:xfrm>
          <a:prstGeom prst="roundRect">
            <a:avLst>
              <a:gd name="adj" fmla="val 8049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 rtl="0"/>
            <a:endParaRPr lang="ru-RU" kern="1200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93" name="Группа 92"/>
          <p:cNvGrpSpPr/>
          <p:nvPr/>
        </p:nvGrpSpPr>
        <p:grpSpPr>
          <a:xfrm>
            <a:off x="325626" y="1066800"/>
            <a:ext cx="4382840" cy="1867039"/>
            <a:chOff x="325626" y="1066800"/>
            <a:chExt cx="4382840" cy="1867039"/>
          </a:xfrm>
        </p:grpSpPr>
        <p:grpSp>
          <p:nvGrpSpPr>
            <p:cNvPr id="3" name="Группа 19"/>
            <p:cNvGrpSpPr/>
            <p:nvPr/>
          </p:nvGrpSpPr>
          <p:grpSpPr>
            <a:xfrm>
              <a:off x="325626" y="1214422"/>
              <a:ext cx="1960374" cy="1477328"/>
              <a:chOff x="325626" y="1214422"/>
              <a:chExt cx="1960374" cy="1477328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1000100" y="1214422"/>
                <a:ext cx="1285900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  <a:scene3d>
                  <a:camera prst="orthographicFront"/>
                  <a:lightRig rig="threePt" dir="t"/>
                </a:scene3d>
                <a:sp3d extrusionH="57150">
                  <a:bevelT w="82550" h="38100" prst="coolSlant"/>
                </a:sp3d>
              </a:bodyPr>
              <a:lstStyle/>
              <a:p>
                <a:pPr algn="l" rtl="0"/>
                <a:r>
                  <a:rPr lang="ru-RU" sz="9600" b="1" dirty="0" smtClean="0">
                    <a:solidFill>
                      <a:srgbClr val="92D050"/>
                    </a:solidFill>
                    <a:latin typeface="Calibri"/>
                  </a:rPr>
                  <a:t>С</a:t>
                </a:r>
                <a:r>
                  <a:rPr lang="en-US" sz="9600" b="1" dirty="0" smtClean="0">
                    <a:solidFill>
                      <a:srgbClr val="92D050"/>
                    </a:solidFill>
                    <a:latin typeface="Calibri"/>
                  </a:rPr>
                  <a:t>l</a:t>
                </a:r>
                <a:endParaRPr lang="ru-RU" sz="9600" b="1" kern="1200" dirty="0">
                  <a:solidFill>
                    <a:srgbClr val="92D050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905000" y="1219200"/>
                <a:ext cx="285752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 rtl="0"/>
                <a:r>
                  <a:rPr lang="en-US" sz="3200" kern="12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0</a:t>
                </a:r>
                <a:endParaRPr lang="ru-RU" sz="32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25626" y="2071678"/>
                <a:ext cx="78581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 rtl="0"/>
                <a:r>
                  <a:rPr lang="en-US" sz="3200" kern="12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+</a:t>
                </a:r>
                <a:r>
                  <a:rPr lang="en-US" sz="3200" kern="1200" dirty="0" smtClean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17</a:t>
                </a:r>
                <a:endParaRPr lang="ru-RU" sz="32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48314" y="1214422"/>
                <a:ext cx="500066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 rtl="0"/>
                <a:r>
                  <a:rPr lang="en-US" sz="3200" kern="1200" dirty="0" smtClean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35</a:t>
                </a:r>
                <a:endParaRPr lang="ru-RU" sz="32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Группа 29"/>
            <p:cNvGrpSpPr/>
            <p:nvPr/>
          </p:nvGrpSpPr>
          <p:grpSpPr>
            <a:xfrm>
              <a:off x="2133600" y="1066800"/>
              <a:ext cx="1000132" cy="1867039"/>
              <a:chOff x="1857356" y="1064154"/>
              <a:chExt cx="1000132" cy="1867039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1857356" y="1071546"/>
                <a:ext cx="357190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 rtl="0"/>
                <a:r>
                  <a:rPr lang="en-US" sz="9600" kern="1200" dirty="0">
                    <a:solidFill>
                      <a:srgbClr val="92D050"/>
                    </a:solidFill>
                    <a:latin typeface="Calibri"/>
                    <a:ea typeface="+mn-ea"/>
                    <a:cs typeface="+mn-cs"/>
                  </a:rPr>
                  <a:t>)</a:t>
                </a:r>
                <a:endParaRPr lang="ru-RU" sz="9600" kern="1200" dirty="0">
                  <a:solidFill>
                    <a:srgbClr val="92D050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2190406" y="1064154"/>
                <a:ext cx="357190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 rtl="0"/>
                <a:r>
                  <a:rPr lang="en-US" sz="9600" kern="1200" dirty="0">
                    <a:solidFill>
                      <a:srgbClr val="92D050"/>
                    </a:solidFill>
                    <a:latin typeface="Calibri"/>
                    <a:ea typeface="+mn-ea"/>
                    <a:cs typeface="+mn-cs"/>
                  </a:rPr>
                  <a:t>)</a:t>
                </a:r>
                <a:endParaRPr lang="ru-RU" sz="9600" kern="1200" dirty="0">
                  <a:solidFill>
                    <a:srgbClr val="92D050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500298" y="1071546"/>
                <a:ext cx="357190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 rtl="0"/>
                <a:r>
                  <a:rPr lang="en-US" sz="9600" kern="1200" dirty="0">
                    <a:solidFill>
                      <a:srgbClr val="92D050"/>
                    </a:solidFill>
                    <a:latin typeface="Calibri"/>
                    <a:ea typeface="+mn-ea"/>
                    <a:cs typeface="+mn-cs"/>
                  </a:rPr>
                  <a:t>)</a:t>
                </a:r>
                <a:endParaRPr lang="ru-RU" sz="9600" kern="1200" dirty="0">
                  <a:solidFill>
                    <a:srgbClr val="92D050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864748" y="2500306"/>
                <a:ext cx="20692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 rtl="0"/>
                <a:r>
                  <a:rPr lang="en-US" sz="2800" kern="12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2</a:t>
                </a:r>
                <a:endParaRPr lang="ru-RU" sz="28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198780" y="2500306"/>
                <a:ext cx="20692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 rtl="0"/>
                <a:r>
                  <a:rPr lang="en-US" sz="2800" kern="12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8</a:t>
                </a:r>
                <a:endParaRPr lang="ru-RU" sz="28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516064" y="2500306"/>
                <a:ext cx="20692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 rtl="0"/>
                <a:r>
                  <a:rPr lang="en-US" sz="2800" dirty="0" smtClean="0">
                    <a:solidFill>
                      <a:prstClr val="black"/>
                    </a:solidFill>
                    <a:latin typeface="Calibri"/>
                  </a:rPr>
                  <a:t>7</a:t>
                </a:r>
                <a:endParaRPr lang="ru-RU" sz="28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3136830" y="1113416"/>
              <a:ext cx="157163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3200" kern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P</a:t>
              </a:r>
              <a:r>
                <a:rPr lang="ru-RU" sz="3200" kern="1200" baseline="300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+</a:t>
              </a:r>
              <a:r>
                <a:rPr lang="en-US" sz="3200" kern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 </a:t>
              </a:r>
              <a:r>
                <a:rPr lang="en-US" sz="32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= </a:t>
              </a:r>
              <a:r>
                <a:rPr lang="en-US" sz="3200" kern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17</a:t>
              </a:r>
              <a:endParaRPr lang="en-US" sz="3200" kern="12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  <a:p>
              <a:pPr algn="l" rtl="0"/>
              <a:r>
                <a:rPr lang="en-US" sz="3200" kern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n</a:t>
              </a:r>
              <a:r>
                <a:rPr lang="ru-RU" sz="3200" baseline="30000" dirty="0" smtClean="0">
                  <a:solidFill>
                    <a:prstClr val="black"/>
                  </a:solidFill>
                  <a:latin typeface="Calibri"/>
                </a:rPr>
                <a:t>0</a:t>
              </a:r>
              <a:r>
                <a:rPr lang="en-US" sz="3200" kern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 </a:t>
              </a:r>
              <a:r>
                <a:rPr lang="en-US" sz="32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= </a:t>
              </a:r>
              <a:r>
                <a:rPr lang="en-US" sz="3200" kern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18</a:t>
              </a:r>
              <a:endParaRPr lang="ru-RU" sz="32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  <a:p>
              <a:r>
                <a:rPr lang="en-US" sz="3200" dirty="0" smtClean="0">
                  <a:solidFill>
                    <a:prstClr val="black"/>
                  </a:solidFill>
                </a:rPr>
                <a:t>ē </a:t>
              </a:r>
              <a:r>
                <a:rPr lang="en-US" sz="3200" baseline="30000" dirty="0" smtClean="0">
                  <a:solidFill>
                    <a:prstClr val="black"/>
                  </a:solidFill>
                </a:rPr>
                <a:t> </a:t>
              </a:r>
              <a:r>
                <a:rPr lang="en-US" sz="3200" dirty="0" smtClean="0">
                  <a:solidFill>
                    <a:prstClr val="black"/>
                  </a:solidFill>
                </a:rPr>
                <a:t>= </a:t>
              </a:r>
              <a:r>
                <a:rPr lang="ru-RU" sz="3200" dirty="0" smtClean="0">
                  <a:solidFill>
                    <a:prstClr val="black"/>
                  </a:solidFill>
                </a:rPr>
                <a:t> </a:t>
              </a:r>
              <a:r>
                <a:rPr lang="en-US" sz="3200" dirty="0" smtClean="0">
                  <a:solidFill>
                    <a:prstClr val="black"/>
                  </a:solidFill>
                </a:rPr>
                <a:t>17</a:t>
              </a:r>
            </a:p>
          </p:txBody>
        </p:sp>
      </p:grpSp>
      <p:sp>
        <p:nvSpPr>
          <p:cNvPr id="39" name="Скругленный прямоугольник 38"/>
          <p:cNvSpPr/>
          <p:nvPr/>
        </p:nvSpPr>
        <p:spPr>
          <a:xfrm>
            <a:off x="5072066" y="1168702"/>
            <a:ext cx="3643338" cy="714380"/>
          </a:xfrm>
          <a:prstGeom prst="round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 rtl="0">
              <a:lnSpc>
                <a:spcPts val="2400"/>
              </a:lnSpc>
            </a:pPr>
            <a:r>
              <a:rPr lang="ru-RU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Порядок заполнения энергетически</a:t>
            </a:r>
            <a:r>
              <a:rPr lang="en-US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x</a:t>
            </a:r>
            <a:r>
              <a:rPr lang="ru-RU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уровней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072066" y="2010718"/>
            <a:ext cx="3643338" cy="500066"/>
          </a:xfrm>
          <a:prstGeom prst="round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 rtl="0"/>
            <a:r>
              <a:rPr lang="ru-RU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Валентные возможности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785786" y="5282454"/>
            <a:ext cx="504000" cy="504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500166" y="4710950"/>
            <a:ext cx="504000" cy="504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000232" y="4353760"/>
            <a:ext cx="504000" cy="504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500298" y="4353760"/>
            <a:ext cx="504000" cy="504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000364" y="4353760"/>
            <a:ext cx="504000" cy="504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714744" y="3857628"/>
            <a:ext cx="504000" cy="504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214810" y="3500438"/>
            <a:ext cx="504000" cy="504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714876" y="3500438"/>
            <a:ext cx="504000" cy="504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214942" y="3500438"/>
            <a:ext cx="504000" cy="504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715008" y="3143248"/>
            <a:ext cx="504000" cy="504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215074" y="3143248"/>
            <a:ext cx="504000" cy="504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715140" y="3143248"/>
            <a:ext cx="504000" cy="504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215206" y="3143248"/>
            <a:ext cx="504000" cy="504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7715272" y="3143248"/>
            <a:ext cx="504000" cy="504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70188" y="4798644"/>
            <a:ext cx="570970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ru-RU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</a:t>
            </a:r>
            <a:r>
              <a:rPr lang="en-US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</a:t>
            </a:r>
            <a:r>
              <a:rPr lang="ru-RU" sz="2800" kern="12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71939" y="4790655"/>
            <a:ext cx="610876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ru-RU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</a:t>
            </a:r>
            <a:r>
              <a:rPr lang="en-US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</a:t>
            </a:r>
            <a:r>
              <a:rPr lang="ru-RU" sz="2800" kern="12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60" name="Прямая со стрелкой 59"/>
          <p:cNvCxnSpPr/>
          <p:nvPr/>
        </p:nvCxnSpPr>
        <p:spPr>
          <a:xfrm rot="5400000" flipH="1" flipV="1">
            <a:off x="745880" y="5516468"/>
            <a:ext cx="428628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rot="5400000">
            <a:off x="896336" y="5548276"/>
            <a:ext cx="429422" cy="79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1448030" y="4214818"/>
            <a:ext cx="610876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en-US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2s</a:t>
            </a:r>
            <a:r>
              <a:rPr lang="ru-RU" sz="2800" kern="12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20242" y="3846604"/>
            <a:ext cx="623232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en-US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2p</a:t>
            </a:r>
            <a:r>
              <a:rPr lang="ru-RU" sz="2800" kern="12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685186" y="3365028"/>
            <a:ext cx="539438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en-US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3s</a:t>
            </a:r>
            <a:r>
              <a:rPr lang="ru-RU" sz="2800" kern="12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638096" y="2969970"/>
            <a:ext cx="642942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en-US" sz="2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3p</a:t>
            </a:r>
            <a:r>
              <a:rPr lang="ru-RU" sz="2800" baseline="30000" dirty="0" smtClean="0">
                <a:solidFill>
                  <a:prstClr val="black"/>
                </a:solidFill>
                <a:latin typeface="Calibri"/>
              </a:rPr>
              <a:t>5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637576" y="2601888"/>
            <a:ext cx="610876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en-US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3d</a:t>
            </a:r>
            <a:r>
              <a:rPr lang="en-US" sz="2800" kern="12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0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643042" y="5643578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Электронная формула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444488" y="4220811"/>
            <a:ext cx="571504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ru-RU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r>
              <a:rPr lang="en-US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</a:t>
            </a:r>
            <a:r>
              <a:rPr lang="ru-RU" sz="2800" kern="12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421834" y="3846438"/>
            <a:ext cx="571504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ru-RU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2р</a:t>
            </a:r>
            <a:r>
              <a:rPr lang="ru-RU" sz="2800" kern="12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635500" y="2971800"/>
            <a:ext cx="571504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ru-RU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n-US" sz="2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</a:t>
            </a:r>
            <a:r>
              <a:rPr lang="ru-RU" sz="2800" baseline="30000" dirty="0" smtClean="0">
                <a:solidFill>
                  <a:prstClr val="black"/>
                </a:solidFill>
                <a:latin typeface="Calibri"/>
              </a:rPr>
              <a:t>5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683356" y="3361375"/>
            <a:ext cx="571504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ru-RU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n-US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</a:t>
            </a:r>
            <a:r>
              <a:rPr lang="en-US" sz="2800" kern="12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>
            <a:off x="6324600" y="6019800"/>
            <a:ext cx="114300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3657600" y="5029200"/>
            <a:ext cx="2209800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ru-RU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Вал</a:t>
            </a:r>
            <a:r>
              <a:rPr lang="en-US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</a:t>
            </a:r>
            <a:r>
              <a:rPr lang="ru-RU" sz="2400" b="1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нтность</a:t>
            </a:r>
            <a:r>
              <a:rPr lang="ru-RU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– </a:t>
            </a:r>
            <a:r>
              <a:rPr lang="en-US" sz="24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I,</a:t>
            </a:r>
            <a:endParaRPr lang="ru-RU" sz="2400" b="1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636715" y="2606645"/>
            <a:ext cx="610876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en-US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3d</a:t>
            </a:r>
            <a:r>
              <a:rPr lang="en-US" sz="2800" kern="12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629462" y="2602610"/>
            <a:ext cx="610876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en-US" sz="2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3d</a:t>
            </a:r>
            <a:r>
              <a:rPr lang="en-US" sz="2800" baseline="30000" dirty="0">
                <a:solidFill>
                  <a:prstClr val="black"/>
                </a:solidFill>
                <a:latin typeface="Calibri"/>
              </a:rPr>
              <a:t>3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640885" y="2972592"/>
            <a:ext cx="571504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ru-RU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n-US" sz="2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</a:t>
            </a:r>
            <a:r>
              <a:rPr lang="en-US" sz="2800" baseline="30000" dirty="0">
                <a:solidFill>
                  <a:prstClr val="black"/>
                </a:solidFill>
                <a:latin typeface="Calibri"/>
              </a:rPr>
              <a:t>4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683356" y="3361344"/>
            <a:ext cx="571504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ru-RU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n-US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</a:t>
            </a:r>
            <a:r>
              <a:rPr lang="en-US" sz="2800" kern="1200" baseline="30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4" name="Заголовок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Электронное  строение  атома  хлора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95" name="Прямая со стрелкой 94"/>
          <p:cNvCxnSpPr/>
          <p:nvPr/>
        </p:nvCxnSpPr>
        <p:spPr>
          <a:xfrm rot="5400000" flipH="1" flipV="1">
            <a:off x="1462880" y="4958468"/>
            <a:ext cx="428628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 стрелкой 95"/>
          <p:cNvCxnSpPr/>
          <p:nvPr/>
        </p:nvCxnSpPr>
        <p:spPr>
          <a:xfrm rot="5400000">
            <a:off x="1614486" y="4970798"/>
            <a:ext cx="429422" cy="79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/>
          <p:nvPr/>
        </p:nvCxnSpPr>
        <p:spPr>
          <a:xfrm rot="5400000" flipH="1" flipV="1">
            <a:off x="1965458" y="4587742"/>
            <a:ext cx="428628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 стрелкой 97"/>
          <p:cNvCxnSpPr/>
          <p:nvPr/>
        </p:nvCxnSpPr>
        <p:spPr>
          <a:xfrm rot="5400000" flipH="1" flipV="1">
            <a:off x="2453480" y="4587742"/>
            <a:ext cx="428628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/>
          <p:nvPr/>
        </p:nvCxnSpPr>
        <p:spPr>
          <a:xfrm rot="5400000" flipH="1" flipV="1">
            <a:off x="2920954" y="4587742"/>
            <a:ext cx="428628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 rot="5400000">
            <a:off x="2127338" y="4613366"/>
            <a:ext cx="429422" cy="79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 стрелкой 100"/>
          <p:cNvCxnSpPr/>
          <p:nvPr/>
        </p:nvCxnSpPr>
        <p:spPr>
          <a:xfrm rot="5400000">
            <a:off x="2615360" y="4613366"/>
            <a:ext cx="429422" cy="79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/>
          <p:nvPr/>
        </p:nvCxnSpPr>
        <p:spPr>
          <a:xfrm rot="5400000">
            <a:off x="3062286" y="4613366"/>
            <a:ext cx="429422" cy="79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/>
          <p:nvPr/>
        </p:nvCxnSpPr>
        <p:spPr>
          <a:xfrm rot="5400000" flipH="1" flipV="1">
            <a:off x="3672680" y="4099720"/>
            <a:ext cx="428628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 стрелкой 103"/>
          <p:cNvCxnSpPr/>
          <p:nvPr/>
        </p:nvCxnSpPr>
        <p:spPr>
          <a:xfrm rot="5400000">
            <a:off x="3824286" y="4115070"/>
            <a:ext cx="429422" cy="79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 стрелкой 104"/>
          <p:cNvCxnSpPr/>
          <p:nvPr/>
        </p:nvCxnSpPr>
        <p:spPr>
          <a:xfrm rot="5400000" flipH="1" flipV="1">
            <a:off x="4150428" y="3738420"/>
            <a:ext cx="428628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 стрелкой 105"/>
          <p:cNvCxnSpPr/>
          <p:nvPr/>
        </p:nvCxnSpPr>
        <p:spPr>
          <a:xfrm rot="5400000" flipH="1" flipV="1">
            <a:off x="4663280" y="3738420"/>
            <a:ext cx="428628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 стрелкой 107"/>
          <p:cNvCxnSpPr/>
          <p:nvPr/>
        </p:nvCxnSpPr>
        <p:spPr>
          <a:xfrm rot="5400000">
            <a:off x="4337138" y="3754201"/>
            <a:ext cx="429422" cy="79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 стрелкой 108"/>
          <p:cNvCxnSpPr/>
          <p:nvPr/>
        </p:nvCxnSpPr>
        <p:spPr>
          <a:xfrm rot="5400000">
            <a:off x="4825160" y="3754618"/>
            <a:ext cx="429422" cy="79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 стрелкой 110"/>
          <p:cNvCxnSpPr/>
          <p:nvPr/>
        </p:nvCxnSpPr>
        <p:spPr>
          <a:xfrm rot="5400000" flipH="1" flipV="1">
            <a:off x="5243063" y="3738598"/>
            <a:ext cx="428628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803900" y="5016500"/>
            <a:ext cx="520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III,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640885" y="2969345"/>
            <a:ext cx="571504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ru-RU" sz="2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n-US" sz="2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</a:t>
            </a:r>
            <a:r>
              <a:rPr lang="en-US" sz="2800" baseline="30000" dirty="0" smtClean="0">
                <a:solidFill>
                  <a:prstClr val="black"/>
                </a:solidFill>
                <a:latin typeface="Calibri"/>
              </a:rPr>
              <a:t>3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35839" y="2605814"/>
            <a:ext cx="571504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l" rtl="0"/>
            <a:r>
              <a:rPr lang="ru-RU" sz="2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d</a:t>
            </a:r>
            <a:r>
              <a:rPr lang="en-US" sz="2800" baseline="30000" dirty="0" smtClean="0">
                <a:solidFill>
                  <a:prstClr val="black"/>
                </a:solidFill>
                <a:latin typeface="Calibri"/>
              </a:rPr>
              <a:t>2</a:t>
            </a:r>
            <a:endParaRPr lang="ru-RU" sz="2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248400" y="50292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V,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561774" y="5033503"/>
            <a:ext cx="677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VII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010400" y="5584634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?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553200" y="5584634"/>
            <a:ext cx="22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?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7" name="Скругленный прямоугольник 106">
            <a:hlinkClick r:id="rId3" action="ppaction://hlinksldjump" tooltip="Содержание "/>
          </p:cNvPr>
          <p:cNvSpPr/>
          <p:nvPr/>
        </p:nvSpPr>
        <p:spPr>
          <a:xfrm>
            <a:off x="7787640" y="6370320"/>
            <a:ext cx="381000" cy="28956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Стрелка вправо 109">
            <a:hlinkClick r:id="" action="ppaction://hlinkshowjump?jump=nextslide" tooltip="Вперед"/>
          </p:cNvPr>
          <p:cNvSpPr/>
          <p:nvPr/>
        </p:nvSpPr>
        <p:spPr>
          <a:xfrm>
            <a:off x="8215338" y="6357958"/>
            <a:ext cx="642942" cy="285752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Стрелка влево 111">
            <a:hlinkClick r:id="" action="ppaction://hlinkshowjump?jump=previousslide" tooltip="Назад"/>
          </p:cNvPr>
          <p:cNvSpPr/>
          <p:nvPr/>
        </p:nvSpPr>
        <p:spPr>
          <a:xfrm>
            <a:off x="7091970" y="6356786"/>
            <a:ext cx="642942" cy="285776"/>
          </a:xfrm>
          <a:prstGeom prst="lef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60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0.45729 0.12037 " pathEditMode="relative" rAng="0" ptsTypes="AA">
                                      <p:cBhvr>
                                        <p:cTn id="16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6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33333E-6 L 0.43576 0.20348 " pathEditMode="relative" rAng="0" ptsTypes="AA">
                                      <p:cBhvr>
                                        <p:cTn id="16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2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6 L 0.37882 0.25811 " pathEditMode="relative" rAng="0" ptsTypes="AA">
                                      <p:cBhvr>
                                        <p:cTn id="17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1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78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6 L 0.29982 0.32801 " pathEditMode="relative" rAng="0" ptsTypes="AA">
                                      <p:cBhvr>
                                        <p:cTn id="1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84" presetID="0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48148E-6 L 0.24548 0.38658 " pathEditMode="relative" rAng="0" ptsTypes="AA">
                                      <p:cBhvr>
                                        <p:cTn id="18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1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5000"/>
                            </p:stCondLst>
                            <p:childTnLst>
                              <p:par>
                                <p:cTn id="1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1828 L -0.00104 0.09718 L 0.10643 0.09718 L 0.10643 -0.06964 " pathEditMode="relative" rAng="0" ptsTypes="AAAA">
                                      <p:cBhvr>
                                        <p:cTn id="198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" y="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0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000"/>
                            </p:stCondLst>
                            <p:childTnLst>
                              <p:par>
                                <p:cTn id="20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500"/>
                            </p:stCondLst>
                            <p:childTnLst>
                              <p:par>
                                <p:cTn id="20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1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4500"/>
                            </p:stCondLst>
                            <p:childTnLst>
                              <p:par>
                                <p:cTn id="2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450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-0.00601 C -0.00121 0.03169 -0.00173 0.06917 -0.00173 0.10687 L 0.21354 0.10687 L 0.21354 -0.06893 " pathEditMode="relative" rAng="0" ptsTypes="fAAA">
                                      <p:cBhvr>
                                        <p:cTn id="230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000"/>
                            </p:stCondLst>
                            <p:childTnLst>
                              <p:par>
                                <p:cTn id="2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3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3000"/>
                            </p:stCondLst>
                            <p:childTnLst>
                              <p:par>
                                <p:cTn id="23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500"/>
                            </p:stCondLst>
                            <p:childTnLst>
                              <p:par>
                                <p:cTn id="23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4000"/>
                            </p:stCondLst>
                            <p:childTnLst>
                              <p:par>
                                <p:cTn id="2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1227 L -0.00157 0.07037 L 0.3217 0.07037 L 0.3217 -0.12199 " pathEditMode="relative" ptsTypes="AAAA">
                                      <p:cBhvr>
                                        <p:cTn id="255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000"/>
                            </p:stCondLst>
                            <p:childTnLst>
                              <p:par>
                                <p:cTn id="25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5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000"/>
                            </p:stCondLst>
                            <p:childTnLst>
                              <p:par>
                                <p:cTn id="26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3500"/>
                            </p:stCondLst>
                            <p:childTnLst>
                              <p:par>
                                <p:cTn id="264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4000"/>
                            </p:stCondLst>
                            <p:childTnLst>
                              <p:par>
                                <p:cTn id="26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5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500"/>
                            </p:stCondLst>
                            <p:childTnLst>
                              <p:par>
                                <p:cTn id="2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5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500"/>
                            </p:stCondLst>
                            <p:childTnLst>
                              <p:par>
                                <p:cTn id="2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7" grpId="0"/>
      <p:bldP spid="58" grpId="0"/>
      <p:bldP spid="58" grpId="1"/>
      <p:bldP spid="77" grpId="0"/>
      <p:bldP spid="78" grpId="0"/>
      <p:bldP spid="81" grpId="0"/>
      <p:bldP spid="81" grpId="1"/>
      <p:bldP spid="73" grpId="0"/>
      <p:bldP spid="73" grpId="1"/>
      <p:bldP spid="74" grpId="0"/>
      <p:bldP spid="76" grpId="0"/>
      <p:bldP spid="79" grpId="0"/>
      <p:bldP spid="79" grpId="1"/>
      <p:bldP spid="80" grpId="0"/>
      <p:bldP spid="80" grpId="1"/>
      <p:bldP spid="82" grpId="0"/>
      <p:bldP spid="82" grpId="1"/>
      <p:bldP spid="82" grpId="2"/>
      <p:bldP spid="83" grpId="0"/>
      <p:bldP spid="83" grpId="1"/>
      <p:bldP spid="83" grpId="2"/>
      <p:bldP spid="87" grpId="0"/>
      <p:bldP spid="88" grpId="0"/>
      <p:bldP spid="88" grpId="1"/>
      <p:bldP spid="89" grpId="0"/>
      <p:bldP spid="90" grpId="0"/>
      <p:bldP spid="90" grpId="1"/>
      <p:bldP spid="92" grpId="0"/>
      <p:bldP spid="70" grpId="0"/>
      <p:bldP spid="71" grpId="0"/>
      <p:bldP spid="72" grpId="0"/>
      <p:bldP spid="72" grpId="1"/>
      <p:bldP spid="75" grpId="0"/>
      <p:bldP spid="84" grpId="0"/>
      <p:bldP spid="86" grpId="0"/>
      <p:bldP spid="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28600" y="685801"/>
          <a:ext cx="8712000" cy="563879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577292"/>
                <a:gridCol w="2117171"/>
                <a:gridCol w="3017537"/>
              </a:tblGrid>
              <a:tr h="733415"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err="1" smtClean="0">
                          <a:solidFill>
                            <a:srgbClr val="06064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Галит</a:t>
                      </a:r>
                      <a:endParaRPr lang="ru-RU" sz="4000" i="1" dirty="0">
                        <a:solidFill>
                          <a:srgbClr val="06064A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i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Описание минерала</a:t>
                      </a:r>
                      <a:endParaRPr lang="ru-RU" sz="3600" i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860965">
                <a:tc rowSpan="5"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Химическая формула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baseline="0" dirty="0" err="1" smtClean="0">
                          <a:solidFill>
                            <a:srgbClr val="002060"/>
                          </a:solidFill>
                          <a:latin typeface="+mn-lt"/>
                        </a:rPr>
                        <a:t>NaCl</a:t>
                      </a:r>
                      <a:endParaRPr lang="en-US" sz="2400" b="1" baseline="-2500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86096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Химический 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состав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Na – 39%</a:t>
                      </a:r>
                    </a:p>
                    <a:p>
                      <a:pPr algn="ctr"/>
                      <a:r>
                        <a:rPr lang="en-US" sz="2400" b="1" dirty="0" err="1" smtClean="0">
                          <a:solidFill>
                            <a:srgbClr val="002060"/>
                          </a:solidFill>
                          <a:latin typeface="+mn-lt"/>
                        </a:rPr>
                        <a:t>Cl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 – 61%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86096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Цвет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Бесцветный, синий, красный, желтый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73076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Плотность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2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,3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г</a:t>
                      </a:r>
                      <a:r>
                        <a:rPr lang="en-US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/c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м</a:t>
                      </a:r>
                      <a:r>
                        <a:rPr lang="ru-RU" sz="2400" b="1" baseline="300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73076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Твердость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2,5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8609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  <a:latin typeface="+mn-lt"/>
                        </a:rPr>
                        <a:t>Источник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информации</a:t>
                      </a:r>
                      <a:r>
                        <a:rPr lang="ru-RU" baseline="0" dirty="0" smtClean="0">
                          <a:latin typeface="+mn-lt"/>
                        </a:rPr>
                        <a:t>:</a:t>
                      </a:r>
                    </a:p>
                    <a:p>
                      <a:pPr algn="ctr"/>
                      <a:r>
                        <a:rPr lang="ru-RU" baseline="0" dirty="0" smtClean="0">
                          <a:latin typeface="+mn-lt"/>
                          <a:hlinkClick r:id="rId3" tooltip="Каталог минералов. Галит"/>
                        </a:rPr>
                        <a:t>Каталог минералов</a:t>
                      </a:r>
                      <a:endParaRPr lang="ru-RU" dirty="0"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Содержание хлора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до 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6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1%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7" name="Стрелка вправо 6">
            <a:hlinkClick r:id="" action="ppaction://hlinkshowjump?jump=nextslide" tooltip="Вперед"/>
          </p:cNvPr>
          <p:cNvSpPr/>
          <p:nvPr/>
        </p:nvSpPr>
        <p:spPr>
          <a:xfrm>
            <a:off x="8215338" y="6357958"/>
            <a:ext cx="642942" cy="285752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>
            <a:hlinkClick r:id="" action="ppaction://hlinkshowjump?jump=previousslide" tooltip="Назад"/>
          </p:cNvPr>
          <p:cNvSpPr/>
          <p:nvPr/>
        </p:nvSpPr>
        <p:spPr>
          <a:xfrm>
            <a:off x="7086600" y="6370320"/>
            <a:ext cx="642942" cy="285776"/>
          </a:xfrm>
          <a:prstGeom prst="lef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Природные  соединения  хлора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галит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4800" y="1600200"/>
            <a:ext cx="3420000" cy="34200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>
            <a:hlinkClick r:id="rId5" action="ppaction://hlinksldjump" tooltip="Содержание"/>
          </p:cNvPr>
          <p:cNvSpPr/>
          <p:nvPr/>
        </p:nvSpPr>
        <p:spPr>
          <a:xfrm>
            <a:off x="7787640" y="6370320"/>
            <a:ext cx="381000" cy="28956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28600" y="685801"/>
          <a:ext cx="8712000" cy="563879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577292"/>
                <a:gridCol w="2117171"/>
                <a:gridCol w="3017537"/>
              </a:tblGrid>
              <a:tr h="733415"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rgbClr val="06064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Сильвин</a:t>
                      </a:r>
                      <a:r>
                        <a:rPr lang="ru-RU" sz="4000" i="1" baseline="0" dirty="0" smtClean="0">
                          <a:solidFill>
                            <a:srgbClr val="06064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endParaRPr lang="ru-RU" sz="4000" i="1" dirty="0">
                        <a:solidFill>
                          <a:srgbClr val="06064A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i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Описание минерала</a:t>
                      </a:r>
                      <a:endParaRPr lang="ru-RU" sz="3600" i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860965">
                <a:tc rowSpan="5"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Химическая формула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К</a:t>
                      </a:r>
                      <a:r>
                        <a:rPr lang="en-US" sz="2400" b="1" baseline="0" dirty="0" err="1" smtClean="0">
                          <a:solidFill>
                            <a:srgbClr val="002060"/>
                          </a:solidFill>
                          <a:latin typeface="+mn-lt"/>
                        </a:rPr>
                        <a:t>Cl</a:t>
                      </a:r>
                      <a:endParaRPr lang="en-US" sz="2400" b="1" baseline="-2500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86096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Химический 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состав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К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 –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52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%</a:t>
                      </a:r>
                    </a:p>
                    <a:p>
                      <a:pPr algn="ctr"/>
                      <a:r>
                        <a:rPr lang="en-US" sz="2400" b="1" dirty="0" err="1" smtClean="0">
                          <a:solidFill>
                            <a:srgbClr val="002060"/>
                          </a:solidFill>
                          <a:latin typeface="+mn-lt"/>
                        </a:rPr>
                        <a:t>Cl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 –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48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%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86096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Цвет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Бесцветный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молочно-белый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73076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Плотность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1,98 г</a:t>
                      </a:r>
                      <a:r>
                        <a:rPr lang="en-US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/c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м</a:t>
                      </a:r>
                      <a:r>
                        <a:rPr lang="ru-RU" sz="2400" b="1" baseline="300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73076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Твердость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1,5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- 2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8609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  <a:latin typeface="+mn-lt"/>
                        </a:rPr>
                        <a:t>Источник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информации</a:t>
                      </a:r>
                      <a:r>
                        <a:rPr lang="ru-RU" baseline="0" dirty="0" smtClean="0">
                          <a:latin typeface="+mn-lt"/>
                        </a:rPr>
                        <a:t>:</a:t>
                      </a:r>
                    </a:p>
                    <a:p>
                      <a:pPr algn="ctr"/>
                      <a:r>
                        <a:rPr lang="ru-RU" baseline="0" dirty="0" smtClean="0">
                          <a:latin typeface="+mn-lt"/>
                          <a:hlinkClick r:id="rId3" tooltip="Каталог минералов. Сильвин"/>
                        </a:rPr>
                        <a:t>Каталог минералов</a:t>
                      </a:r>
                      <a:endParaRPr lang="ru-RU" dirty="0"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Содержание хлора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до 48%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15" name="Заголовок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Природные  соединения  хлора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сильвин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5280" y="1600200"/>
            <a:ext cx="3420000" cy="34200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>
            <a:hlinkClick r:id="rId5" action="ppaction://hlinksldjump" tooltip="Содержание"/>
          </p:cNvPr>
          <p:cNvSpPr/>
          <p:nvPr/>
        </p:nvSpPr>
        <p:spPr>
          <a:xfrm>
            <a:off x="7787640" y="6370320"/>
            <a:ext cx="381000" cy="28956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>
            <a:hlinkClick r:id="" action="ppaction://hlinkshowjump?jump=nextslide" tooltip="Вперед"/>
          </p:cNvPr>
          <p:cNvSpPr/>
          <p:nvPr/>
        </p:nvSpPr>
        <p:spPr>
          <a:xfrm>
            <a:off x="8215338" y="6357958"/>
            <a:ext cx="642942" cy="285752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>
            <a:hlinkClick r:id="" action="ppaction://hlinkshowjump?jump=previousslide" tooltip="Назад"/>
          </p:cNvPr>
          <p:cNvSpPr/>
          <p:nvPr/>
        </p:nvSpPr>
        <p:spPr>
          <a:xfrm>
            <a:off x="7091970" y="6356786"/>
            <a:ext cx="642942" cy="285776"/>
          </a:xfrm>
          <a:prstGeom prst="lef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28600" y="685801"/>
          <a:ext cx="8712000" cy="562439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577292"/>
                <a:gridCol w="2117171"/>
                <a:gridCol w="3017537"/>
              </a:tblGrid>
              <a:tr h="733415">
                <a:tc>
                  <a:txBody>
                    <a:bodyPr/>
                    <a:lstStyle/>
                    <a:p>
                      <a:pPr algn="ctr"/>
                      <a:r>
                        <a:rPr lang="ru-RU" sz="4000" i="1" baseline="0" dirty="0" smtClean="0">
                          <a:solidFill>
                            <a:srgbClr val="06064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Каинит </a:t>
                      </a:r>
                      <a:endParaRPr lang="ru-RU" sz="4000" i="1" dirty="0">
                        <a:solidFill>
                          <a:srgbClr val="06064A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i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Описание минерала</a:t>
                      </a:r>
                      <a:endParaRPr lang="ru-RU" sz="3600" i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714384">
                <a:tc rowSpan="4"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Химическая формула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72000" marR="72000" marB="3600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MgSO</a:t>
                      </a:r>
                      <a:r>
                        <a:rPr lang="en-US" sz="2400" b="1" baseline="-25000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r>
                        <a:rPr lang="ru-RU" sz="2400" b="1" baseline="-250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·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400" b="1" dirty="0" err="1" smtClean="0">
                          <a:solidFill>
                            <a:srgbClr val="002060"/>
                          </a:solidFill>
                        </a:rPr>
                        <a:t>KCl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·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3H</a:t>
                      </a:r>
                      <a:r>
                        <a:rPr lang="en-US" sz="2400" b="1" baseline="-25000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O</a:t>
                      </a:r>
                      <a:endParaRPr lang="en-US" sz="2400" b="1" baseline="-2500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72000" marR="72000" marB="3600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150134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Химический 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состав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72000" marR="72000" marB="3600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</a:pPr>
                      <a:r>
                        <a:rPr lang="ru-RU" sz="2400" b="1" dirty="0" smtClean="0"/>
                        <a:t>К</a:t>
                      </a:r>
                      <a:r>
                        <a:rPr lang="ru-RU" sz="2400" b="1" baseline="0" dirty="0" smtClean="0"/>
                        <a:t> – 14-18%</a:t>
                      </a:r>
                    </a:p>
                    <a:p>
                      <a:pPr algn="ctr">
                        <a:lnSpc>
                          <a:spcPts val="2200"/>
                        </a:lnSpc>
                      </a:pPr>
                      <a:r>
                        <a:rPr lang="ru-RU" sz="2400" b="1" dirty="0" err="1" smtClean="0"/>
                        <a:t>MgO</a:t>
                      </a:r>
                      <a:r>
                        <a:rPr lang="ru-RU" sz="2400" b="1" baseline="0" dirty="0" smtClean="0"/>
                        <a:t> – 15-17%</a:t>
                      </a:r>
                    </a:p>
                    <a:p>
                      <a:pPr algn="ctr">
                        <a:lnSpc>
                          <a:spcPts val="2200"/>
                        </a:lnSpc>
                      </a:pPr>
                      <a:r>
                        <a:rPr lang="ru-RU" sz="2400" b="1" dirty="0" smtClean="0"/>
                        <a:t> </a:t>
                      </a:r>
                      <a:r>
                        <a:rPr lang="en-US" sz="2400" b="1" dirty="0" err="1" smtClean="0"/>
                        <a:t>Cl</a:t>
                      </a:r>
                      <a:r>
                        <a:rPr lang="en-US" sz="2400" b="1" baseline="0" dirty="0" smtClean="0"/>
                        <a:t> – 14-19%</a:t>
                      </a:r>
                    </a:p>
                    <a:p>
                      <a:pPr algn="ctr">
                        <a:lnSpc>
                          <a:spcPts val="2200"/>
                        </a:lnSpc>
                      </a:pPr>
                      <a:r>
                        <a:rPr lang="ru-RU" sz="2400" b="1" dirty="0" smtClean="0"/>
                        <a:t>SO</a:t>
                      </a:r>
                      <a:r>
                        <a:rPr lang="ru-RU" sz="2400" b="1" baseline="-25000" dirty="0" smtClean="0"/>
                        <a:t>3</a:t>
                      </a:r>
                      <a:r>
                        <a:rPr lang="en-US" sz="2400" b="1" baseline="0" dirty="0" smtClean="0"/>
                        <a:t> - </a:t>
                      </a:r>
                      <a:r>
                        <a:rPr lang="ru-RU" sz="2400" b="1" dirty="0" smtClean="0"/>
                        <a:t> 28</a:t>
                      </a:r>
                      <a:r>
                        <a:rPr lang="en-US" sz="2400" b="1" dirty="0" smtClean="0"/>
                        <a:t>-</a:t>
                      </a:r>
                      <a:r>
                        <a:rPr lang="ru-RU" sz="2400" b="1" dirty="0" smtClean="0"/>
                        <a:t>34%</a:t>
                      </a:r>
                      <a:endParaRPr lang="en-US" sz="2400" b="1" dirty="0" smtClean="0"/>
                    </a:p>
                    <a:p>
                      <a:pPr algn="ctr">
                        <a:lnSpc>
                          <a:spcPts val="2200"/>
                        </a:lnSpc>
                      </a:pPr>
                      <a:r>
                        <a:rPr lang="ru-RU" sz="2400" b="1" dirty="0" smtClean="0"/>
                        <a:t>H</a:t>
                      </a:r>
                      <a:r>
                        <a:rPr lang="ru-RU" sz="2400" b="1" baseline="-25000" dirty="0" smtClean="0"/>
                        <a:t>2</a:t>
                      </a:r>
                      <a:r>
                        <a:rPr lang="ru-RU" sz="2400" b="1" dirty="0" smtClean="0"/>
                        <a:t>O</a:t>
                      </a:r>
                      <a:r>
                        <a:rPr lang="en-US" sz="2400" b="1" baseline="0" dirty="0" smtClean="0"/>
                        <a:t> -</a:t>
                      </a:r>
                      <a:r>
                        <a:rPr lang="ru-RU" sz="2400" b="1" dirty="0" smtClean="0"/>
                        <a:t> 18-21%</a:t>
                      </a:r>
                      <a:endParaRPr lang="en-US" sz="2400" b="1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72000" marR="72000" marB="3600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72282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Цвет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72000" marR="72000" marB="3600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Серовато-белый,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желтоватый</a:t>
                      </a:r>
                      <a:endParaRPr lang="ru-RU" sz="2400" b="1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72000" marR="72000" marB="3600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58585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Плотность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72000" marR="72000" marB="3600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2,1 г</a:t>
                      </a:r>
                      <a:r>
                        <a:rPr lang="en-US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/c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м</a:t>
                      </a:r>
                      <a:r>
                        <a:rPr lang="ru-RU" sz="2400" b="1" baseline="300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72000" marR="72000" marB="3600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520112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  <a:latin typeface="+mn-lt"/>
                        </a:rPr>
                        <a:t>Источник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информации</a:t>
                      </a:r>
                      <a:r>
                        <a:rPr lang="ru-RU" baseline="0" dirty="0" smtClean="0">
                          <a:latin typeface="+mn-lt"/>
                        </a:rPr>
                        <a:t>:</a:t>
                      </a:r>
                    </a:p>
                    <a:p>
                      <a:pPr algn="ctr"/>
                      <a:r>
                        <a:rPr lang="ru-RU" baseline="0" dirty="0" smtClean="0">
                          <a:latin typeface="+mn-lt"/>
                          <a:hlinkClick r:id="rId3" tooltip="Каталог минералов. Каинит"/>
                        </a:rPr>
                        <a:t>Каталог минералов</a:t>
                      </a:r>
                      <a:endParaRPr lang="ru-RU" baseline="0" dirty="0" smtClean="0">
                        <a:latin typeface="+mn-lt"/>
                      </a:endParaRP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Твердость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72000" marR="72000" marB="3600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2,5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- 3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72000" marR="72000" marB="3600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747595"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Содержание хлора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72000" marR="72000" marB="36000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До 19%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72000" marR="72000" marB="36000"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15" name="Заголовок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Природные  соединения  хлора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каинит.jpg"/>
          <p:cNvPicPr>
            <a:picLocks noChangeAspect="1"/>
          </p:cNvPicPr>
          <p:nvPr/>
        </p:nvPicPr>
        <p:blipFill>
          <a:blip r:embed="rId4" cstate="print">
            <a:lum bright="-10000" contrast="20000"/>
          </a:blip>
          <a:stretch>
            <a:fillRect/>
          </a:stretch>
        </p:blipFill>
        <p:spPr>
          <a:xfrm>
            <a:off x="335280" y="1600200"/>
            <a:ext cx="3420000" cy="34200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>
            <a:hlinkClick r:id="rId5" action="ppaction://hlinksldjump" tooltip="Содержание"/>
          </p:cNvPr>
          <p:cNvSpPr/>
          <p:nvPr/>
        </p:nvSpPr>
        <p:spPr>
          <a:xfrm>
            <a:off x="7787640" y="6370320"/>
            <a:ext cx="381000" cy="28956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>
            <a:hlinkClick r:id="" action="ppaction://hlinkshowjump?jump=nextslide" tooltip="Вперед"/>
          </p:cNvPr>
          <p:cNvSpPr/>
          <p:nvPr/>
        </p:nvSpPr>
        <p:spPr>
          <a:xfrm>
            <a:off x="8215338" y="6357958"/>
            <a:ext cx="642942" cy="285752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>
            <a:hlinkClick r:id="" action="ppaction://hlinkshowjump?jump=previousslide" tooltip="Назад"/>
          </p:cNvPr>
          <p:cNvSpPr/>
          <p:nvPr/>
        </p:nvSpPr>
        <p:spPr>
          <a:xfrm>
            <a:off x="7091970" y="6356786"/>
            <a:ext cx="642942" cy="285776"/>
          </a:xfrm>
          <a:prstGeom prst="lef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28600" y="685801"/>
          <a:ext cx="8712000" cy="562289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577292"/>
                <a:gridCol w="2117171"/>
                <a:gridCol w="3017537"/>
              </a:tblGrid>
              <a:tr h="733415">
                <a:tc>
                  <a:txBody>
                    <a:bodyPr/>
                    <a:lstStyle/>
                    <a:p>
                      <a:pPr algn="ctr"/>
                      <a:r>
                        <a:rPr lang="ru-RU" sz="4000" i="1" baseline="0" dirty="0" smtClean="0">
                          <a:solidFill>
                            <a:srgbClr val="06064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Карналлит </a:t>
                      </a:r>
                      <a:endParaRPr lang="ru-RU" sz="4000" i="1" dirty="0">
                        <a:solidFill>
                          <a:srgbClr val="06064A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i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Описание минерала</a:t>
                      </a:r>
                      <a:endParaRPr lang="ru-RU" sz="3600" i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860965">
                <a:tc rowSpan="4"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Химическая формула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MgCl</a:t>
                      </a:r>
                      <a:r>
                        <a:rPr lang="en-US" sz="2400" b="1" baseline="-25000" dirty="0" smtClean="0"/>
                        <a:t>2</a:t>
                      </a:r>
                      <a:r>
                        <a:rPr lang="en-US" sz="2400" b="1" dirty="0" smtClean="0"/>
                        <a:t>·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en-US" sz="2400" b="1" dirty="0" err="1" smtClean="0"/>
                        <a:t>KCl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en-US" sz="2400" b="1" dirty="0" smtClean="0"/>
                        <a:t>·</a:t>
                      </a:r>
                      <a:r>
                        <a:rPr lang="ru-RU" sz="2400" b="1" dirty="0" smtClean="0"/>
                        <a:t> </a:t>
                      </a:r>
                      <a:r>
                        <a:rPr lang="en-US" sz="2400" b="1" dirty="0" smtClean="0"/>
                        <a:t>6H</a:t>
                      </a:r>
                      <a:r>
                        <a:rPr lang="en-US" sz="2400" b="1" baseline="-25000" dirty="0" smtClean="0"/>
                        <a:t>2</a:t>
                      </a:r>
                      <a:r>
                        <a:rPr lang="en-US" sz="2400" b="1" dirty="0" smtClean="0"/>
                        <a:t>O</a:t>
                      </a:r>
                      <a:endParaRPr lang="en-US" sz="2400" b="1" baseline="-2500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86096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Химический 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состав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lang="ru-RU" sz="2400" b="1" dirty="0" err="1" smtClean="0"/>
                        <a:t>Mg</a:t>
                      </a:r>
                      <a:r>
                        <a:rPr lang="ru-RU" sz="2400" b="1" baseline="0" dirty="0" smtClean="0"/>
                        <a:t> - </a:t>
                      </a:r>
                      <a:r>
                        <a:rPr lang="ru-RU" sz="2400" b="1" dirty="0" smtClean="0"/>
                        <a:t>8,7%,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="1" dirty="0" smtClean="0"/>
                        <a:t>К</a:t>
                      </a:r>
                      <a:r>
                        <a:rPr lang="ru-RU" sz="2400" b="1" baseline="0" dirty="0" smtClean="0"/>
                        <a:t> -</a:t>
                      </a:r>
                      <a:r>
                        <a:rPr lang="ru-RU" sz="2400" b="1" dirty="0" smtClean="0"/>
                        <a:t> 14,1%, </a:t>
                      </a:r>
                      <a:r>
                        <a:rPr lang="en-US" sz="2400" b="1" dirty="0" err="1" smtClean="0"/>
                        <a:t>Cl</a:t>
                      </a:r>
                      <a:r>
                        <a:rPr lang="en-US" sz="2400" b="1" baseline="0" dirty="0" smtClean="0"/>
                        <a:t> - </a:t>
                      </a:r>
                      <a:r>
                        <a:rPr lang="ru-RU" sz="2400" b="1" dirty="0" smtClean="0"/>
                        <a:t>38,3%, Н</a:t>
                      </a:r>
                      <a:r>
                        <a:rPr lang="ru-RU" sz="2400" b="1" baseline="-25000" dirty="0" smtClean="0"/>
                        <a:t>2</a:t>
                      </a:r>
                      <a:r>
                        <a:rPr lang="ru-RU" sz="2400" b="1" dirty="0" smtClean="0"/>
                        <a:t>O</a:t>
                      </a:r>
                      <a:r>
                        <a:rPr lang="en-US" sz="2400" b="1" baseline="0" dirty="0" smtClean="0"/>
                        <a:t> - </a:t>
                      </a:r>
                      <a:r>
                        <a:rPr lang="ru-RU" sz="2400" b="1" dirty="0" smtClean="0"/>
                        <a:t> 38,9%. </a:t>
                      </a:r>
                      <a:endParaRPr lang="en-US" sz="2400" b="1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86096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Цвет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Красный,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желтый, белый, бесцветный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60808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Плотность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1,6 г</a:t>
                      </a:r>
                      <a:r>
                        <a:rPr lang="en-US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/c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м</a:t>
                      </a:r>
                      <a:r>
                        <a:rPr lang="ru-RU" sz="2400" b="1" baseline="300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730761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  <a:latin typeface="+mn-lt"/>
                        </a:rPr>
                        <a:t>Источник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информации</a:t>
                      </a:r>
                      <a:r>
                        <a:rPr lang="ru-RU" baseline="0" dirty="0" smtClean="0">
                          <a:latin typeface="+mn-lt"/>
                        </a:rPr>
                        <a:t>:</a:t>
                      </a:r>
                    </a:p>
                    <a:p>
                      <a:pPr algn="ctr"/>
                      <a:r>
                        <a:rPr lang="ru-RU" baseline="0" dirty="0" smtClean="0">
                          <a:latin typeface="+mn-lt"/>
                          <a:hlinkClick r:id="rId3" tooltip="Каталог минералов. Карналлит"/>
                        </a:rPr>
                        <a:t>Каталог минералов</a:t>
                      </a:r>
                      <a:endParaRPr lang="ru-RU" baseline="0" dirty="0" smtClean="0"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Твердость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1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- 2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860965"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Содержание хлора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до 48%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15" name="Заголовок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1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Природные  соединения  хлора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 descr="карналлит1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81000" y="1447800"/>
            <a:ext cx="3240000" cy="32400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кругленный прямоугольник 10">
            <a:hlinkClick r:id="rId5" action="ppaction://hlinksldjump" tooltip="Содержание"/>
          </p:cNvPr>
          <p:cNvSpPr/>
          <p:nvPr/>
        </p:nvSpPr>
        <p:spPr>
          <a:xfrm>
            <a:off x="7787640" y="6370320"/>
            <a:ext cx="381000" cy="28956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>
            <a:hlinkClick r:id="" action="ppaction://hlinkshowjump?jump=nextslide" tooltip="Вперед"/>
          </p:cNvPr>
          <p:cNvSpPr/>
          <p:nvPr/>
        </p:nvSpPr>
        <p:spPr>
          <a:xfrm>
            <a:off x="8215338" y="6357958"/>
            <a:ext cx="642942" cy="285752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>
            <a:hlinkClick r:id="" action="ppaction://hlinkshowjump?jump=previousslide" tooltip="Назад"/>
          </p:cNvPr>
          <p:cNvSpPr/>
          <p:nvPr/>
        </p:nvSpPr>
        <p:spPr>
          <a:xfrm>
            <a:off x="7091970" y="6356786"/>
            <a:ext cx="642942" cy="285776"/>
          </a:xfrm>
          <a:prstGeom prst="lef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Другая 1">
      <a:dk1>
        <a:sysClr val="windowText" lastClr="000000"/>
      </a:dk1>
      <a:lt1>
        <a:srgbClr val="00206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206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2876</TotalTime>
  <Words>1550</Words>
  <Application>Microsoft Office PowerPoint</Application>
  <PresentationFormat>Экран (4:3)</PresentationFormat>
  <Paragraphs>680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Муниципальное казенное общеобразовательное учреждение средняя общеобразовательная школа №47 Барабинского района Новосибирской области</vt:lpstr>
      <vt:lpstr>Хлор</vt:lpstr>
      <vt:lpstr>Периодическая  система  химических  элементов</vt:lpstr>
      <vt:lpstr>Характеристика  химического  элемента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Сибирский Федеральный округ Новосибирская область МОУ СОШ № 47 Барабинского района</dc:title>
  <dc:creator>Наталья</dc:creator>
  <cp:lastModifiedBy>USER</cp:lastModifiedBy>
  <cp:revision>500</cp:revision>
  <dcterms:created xsi:type="dcterms:W3CDTF">2008-10-16T12:34:11Z</dcterms:created>
  <dcterms:modified xsi:type="dcterms:W3CDTF">2020-10-11T07:30:21Z</dcterms:modified>
</cp:coreProperties>
</file>